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80" r:id="rId5"/>
    <p:sldId id="257" r:id="rId6"/>
    <p:sldId id="258" r:id="rId7"/>
    <p:sldId id="268" r:id="rId8"/>
    <p:sldId id="264" r:id="rId9"/>
    <p:sldId id="291" r:id="rId10"/>
    <p:sldId id="292" r:id="rId11"/>
    <p:sldId id="281" r:id="rId12"/>
    <p:sldId id="288" r:id="rId13"/>
    <p:sldId id="261" r:id="rId14"/>
    <p:sldId id="283" r:id="rId15"/>
    <p:sldId id="282" r:id="rId16"/>
    <p:sldId id="289" r:id="rId17"/>
    <p:sldId id="293" r:id="rId18"/>
    <p:sldId id="272" r:id="rId19"/>
    <p:sldId id="284" r:id="rId20"/>
    <p:sldId id="285" r:id="rId21"/>
    <p:sldId id="294" r:id="rId22"/>
    <p:sldId id="273" r:id="rId23"/>
    <p:sldId id="286" r:id="rId24"/>
    <p:sldId id="295" r:id="rId25"/>
    <p:sldId id="274" r:id="rId26"/>
    <p:sldId id="290" r:id="rId27"/>
    <p:sldId id="296" r:id="rId28"/>
    <p:sldId id="276" r:id="rId29"/>
    <p:sldId id="287" r:id="rId30"/>
    <p:sldId id="298" r:id="rId31"/>
    <p:sldId id="271" r:id="rId32"/>
    <p:sldId id="27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45" autoAdjust="0"/>
    <p:restoredTop sz="90704" autoAdjust="0"/>
  </p:normalViewPr>
  <p:slideViewPr>
    <p:cSldViewPr snapToGrid="0">
      <p:cViewPr varScale="1">
        <p:scale>
          <a:sx n="67" d="100"/>
          <a:sy n="67" d="100"/>
        </p:scale>
        <p:origin x="688" y="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4/18/2023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hyperlink" Target="https://docs.python.org/3/library/asyncio.html" TargetMode="External"/><Relationship Id="rId13" Type="http://schemas.openxmlformats.org/officeDocument/2006/relationships/hyperlink" Target="https://fastapi.tiangolo.com/tutorial/request-models-json-schema/#request-body-models" TargetMode="External"/><Relationship Id="rId18" Type="http://schemas.openxmlformats.org/officeDocument/2006/relationships/hyperlink" Target="https://fastapi.tiangolo.com/tutorial/testing-orm-queries/" TargetMode="External"/><Relationship Id="rId3" Type="http://schemas.openxmlformats.org/officeDocument/2006/relationships/hyperlink" Target="https://fastapi.tiangolo.com/" TargetMode="External"/><Relationship Id="rId7" Type="http://schemas.openxmlformats.org/officeDocument/2006/relationships/hyperlink" Target="https://docs.oracle.com/en/database/oracle/oracle-database/21/lnpls/index.html" TargetMode="External"/><Relationship Id="rId12" Type="http://schemas.openxmlformats.org/officeDocument/2006/relationships/hyperlink" Target="https://www.json.org/" TargetMode="External"/><Relationship Id="rId17" Type="http://schemas.openxmlformats.org/officeDocument/2006/relationships/hyperlink" Target="https://fastapi.tiangolo.com/tutorial/testing-dependencies/" TargetMode="External"/><Relationship Id="rId2" Type="http://schemas.openxmlformats.org/officeDocument/2006/relationships/hyperlink" Target="https://www.oracle.com/database/" TargetMode="External"/><Relationship Id="rId16" Type="http://schemas.openxmlformats.org/officeDocument/2006/relationships/hyperlink" Target="https://fastapi.tiangolo.com/tutorial/testing/" TargetMode="External"/><Relationship Id="rId1" Type="http://schemas.openxmlformats.org/officeDocument/2006/relationships/slideLayout" Target="../slideLayouts/slideLayout13.xml"/><Relationship Id="rId6" Type="http://schemas.openxmlformats.org/officeDocument/2006/relationships/hyperlink" Target="https://en.wikipedia.org/wiki/Create,_read,_update_and_delete" TargetMode="External"/><Relationship Id="rId11" Type="http://schemas.openxmlformats.org/officeDocument/2006/relationships/hyperlink" Target="https://fastapi.tiangolo.com/tutorial/sql-databases/async-sql-databases/%23crud-create-read-update-delete" TargetMode="External"/><Relationship Id="rId5" Type="http://schemas.openxmlformats.org/officeDocument/2006/relationships/hyperlink" Target="https://fastapi.tiangolo.com/tutorial/sql-databases-async/%23connect-to-the-database" TargetMode="External"/><Relationship Id="rId15" Type="http://schemas.openxmlformats.org/officeDocument/2006/relationships/hyperlink" Target="https://docs.oracle.com/en/database/oracle/sql-developer/index.html" TargetMode="External"/><Relationship Id="rId10" Type="http://schemas.openxmlformats.org/officeDocument/2006/relationships/hyperlink" Target="https://fastapi.tiangolo.com/tutorial/sql-databases/working-with-sqlalchemy-models/%23crud-create-read-update-delete" TargetMode="External"/><Relationship Id="rId19" Type="http://schemas.openxmlformats.org/officeDocument/2006/relationships/hyperlink" Target="https://fastapi.tiangolo.com/deployment/" TargetMode="External"/><Relationship Id="rId4" Type="http://schemas.openxmlformats.org/officeDocument/2006/relationships/hyperlink" Target="https://fastapi.tiangolo.com/tutorial/sql-databases/%23connect-to-the-database" TargetMode="External"/><Relationship Id="rId9" Type="http://schemas.openxmlformats.org/officeDocument/2006/relationships/hyperlink" Target="https://fastapi.tiangolo.com/tutorial/sql-databases/%23crud" TargetMode="External"/><Relationship Id="rId14" Type="http://schemas.openxmlformats.org/officeDocument/2006/relationships/hyperlink" Target="https://www.oracle.com/tools/sql-develop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E430758-E0B8-8EE9-F5DE-0B626436059C}"/>
              </a:ext>
            </a:extLst>
          </p:cNvPr>
          <p:cNvSpPr>
            <a:spLocks noGrp="1"/>
          </p:cNvSpPr>
          <p:nvPr>
            <p:ph type="body" idx="1"/>
          </p:nvPr>
        </p:nvSpPr>
        <p:spPr>
          <a:xfrm>
            <a:off x="9358839" y="5180823"/>
            <a:ext cx="2482012" cy="1525588"/>
          </a:xfrm>
        </p:spPr>
        <p:txBody>
          <a:bodyPr/>
          <a:lstStyle/>
          <a:p>
            <a:r>
              <a:rPr lang="en-US" b="1"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PREPARED BY</a:t>
            </a:r>
            <a:r>
              <a:rPr lang="en-US" sz="1400" b="1"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 </a:t>
            </a:r>
          </a:p>
          <a:p>
            <a:r>
              <a:rPr lang="pt-BR" sz="1400" b="1" dirty="0">
                <a:solidFill>
                  <a:srgbClr val="002060"/>
                </a:solidFill>
                <a:latin typeface="Calibri" panose="020F0502020204030204" pitchFamily="34" charset="0"/>
                <a:ea typeface="Calibri" panose="020F0502020204030204" pitchFamily="34" charset="0"/>
                <a:cs typeface="Calibri" panose="020F0502020204030204" pitchFamily="34" charset="0"/>
              </a:rPr>
              <a:t>Raj Chauhan (N01494277) </a:t>
            </a:r>
            <a:br>
              <a:rPr lang="pt-BR" sz="1400" b="1" dirty="0">
                <a:solidFill>
                  <a:srgbClr val="002060"/>
                </a:solidFill>
                <a:latin typeface="Calibri" panose="020F0502020204030204" pitchFamily="34" charset="0"/>
                <a:ea typeface="Calibri" panose="020F0502020204030204" pitchFamily="34" charset="0"/>
                <a:cs typeface="Calibri" panose="020F0502020204030204" pitchFamily="34" charset="0"/>
              </a:rPr>
            </a:br>
            <a:r>
              <a:rPr lang="pt-BR" sz="1400" b="1" dirty="0">
                <a:solidFill>
                  <a:srgbClr val="002060"/>
                </a:solidFill>
                <a:latin typeface="Calibri" panose="020F0502020204030204" pitchFamily="34" charset="0"/>
                <a:ea typeface="Calibri" panose="020F0502020204030204" pitchFamily="34" charset="0"/>
                <a:cs typeface="Calibri" panose="020F0502020204030204" pitchFamily="34" charset="0"/>
              </a:rPr>
              <a:t>Vidhi Patel (N01426021)</a:t>
            </a:r>
            <a:br>
              <a:rPr lang="pt-BR" sz="1400" b="1" dirty="0">
                <a:solidFill>
                  <a:srgbClr val="002060"/>
                </a:solidFill>
                <a:latin typeface="Calibri" panose="020F0502020204030204" pitchFamily="34" charset="0"/>
                <a:ea typeface="Calibri" panose="020F0502020204030204" pitchFamily="34" charset="0"/>
                <a:cs typeface="Calibri" panose="020F0502020204030204" pitchFamily="34" charset="0"/>
              </a:rPr>
            </a:br>
            <a:r>
              <a:rPr lang="pt-BR" sz="1400" b="1" dirty="0">
                <a:solidFill>
                  <a:srgbClr val="002060"/>
                </a:solidFill>
                <a:latin typeface="Calibri" panose="020F0502020204030204" pitchFamily="34" charset="0"/>
                <a:ea typeface="Calibri" panose="020F0502020204030204" pitchFamily="34" charset="0"/>
                <a:cs typeface="Calibri" panose="020F0502020204030204" pitchFamily="34" charset="0"/>
              </a:rPr>
              <a:t>Jinal Patel (N01495566)</a:t>
            </a:r>
            <a:br>
              <a:rPr lang="pt-BR" sz="1400" b="1" dirty="0">
                <a:solidFill>
                  <a:srgbClr val="002060"/>
                </a:solidFill>
                <a:latin typeface="Calibri" panose="020F0502020204030204" pitchFamily="34" charset="0"/>
                <a:ea typeface="Calibri" panose="020F0502020204030204" pitchFamily="34" charset="0"/>
                <a:cs typeface="Calibri" panose="020F0502020204030204" pitchFamily="34" charset="0"/>
              </a:rPr>
            </a:br>
            <a:r>
              <a:rPr lang="pt-BR" sz="1400" b="1" dirty="0">
                <a:solidFill>
                  <a:srgbClr val="002060"/>
                </a:solidFill>
                <a:latin typeface="Calibri" panose="020F0502020204030204" pitchFamily="34" charset="0"/>
                <a:ea typeface="Calibri" panose="020F0502020204030204" pitchFamily="34" charset="0"/>
                <a:cs typeface="Calibri" panose="020F0502020204030204" pitchFamily="34" charset="0"/>
              </a:rPr>
              <a:t>Mirul Patel (N01489347)</a:t>
            </a:r>
            <a:endParaRPr lang="en-US"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9" name="Title 1">
            <a:extLst>
              <a:ext uri="{FF2B5EF4-FFF2-40B4-BE49-F238E27FC236}">
                <a16:creationId xmlns:a16="http://schemas.microsoft.com/office/drawing/2014/main" id="{6292E6F7-1CF1-6706-CD91-6EF065C6726D}"/>
              </a:ext>
            </a:extLst>
          </p:cNvPr>
          <p:cNvSpPr txBox="1">
            <a:spLocks/>
          </p:cNvSpPr>
          <p:nvPr/>
        </p:nvSpPr>
        <p:spPr>
          <a:xfrm>
            <a:off x="931333" y="3064933"/>
            <a:ext cx="7374466" cy="10321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spcBef>
                <a:spcPts val="0"/>
              </a:spcBef>
            </a:pPr>
            <a:r>
              <a:rPr lang="en-US" sz="2000" b="1"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Development of an asynchronous framework for implementing API endpoints for accessing data in Sun Crest's Oracle database schema.</a:t>
            </a:r>
          </a:p>
        </p:txBody>
      </p:sp>
      <p:sp>
        <p:nvSpPr>
          <p:cNvPr id="3" name="TextBox 2">
            <a:extLst>
              <a:ext uri="{FF2B5EF4-FFF2-40B4-BE49-F238E27FC236}">
                <a16:creationId xmlns:a16="http://schemas.microsoft.com/office/drawing/2014/main" id="{028E01BF-5C13-8A85-8A8B-DC0FAE5BC3A9}"/>
              </a:ext>
            </a:extLst>
          </p:cNvPr>
          <p:cNvSpPr txBox="1"/>
          <p:nvPr/>
        </p:nvSpPr>
        <p:spPr>
          <a:xfrm>
            <a:off x="9329206" y="2951946"/>
            <a:ext cx="3033405" cy="954107"/>
          </a:xfrm>
          <a:prstGeom prst="rect">
            <a:avLst/>
          </a:prstGeom>
          <a:noFill/>
        </p:spPr>
        <p:txBody>
          <a:bodyPr wrap="square">
            <a:spAutoFit/>
          </a:bodyPr>
          <a:lstStyle/>
          <a:p>
            <a:r>
              <a:rPr lang="en-US" sz="1400" b="1" spc="5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SPONSOR:</a:t>
            </a:r>
            <a:br>
              <a:rPr lang="en-US" sz="1400" b="1" spc="50" dirty="0">
                <a:latin typeface="Calibri" panose="020F0502020204030204" pitchFamily="34" charset="0"/>
                <a:ea typeface="Calibri" panose="020F0502020204030204" pitchFamily="34" charset="0"/>
                <a:cs typeface="Calibri" panose="020F0502020204030204" pitchFamily="34" charset="0"/>
              </a:rPr>
            </a:br>
            <a:r>
              <a:rPr lang="en-US" sz="1400" b="1" spc="50" dirty="0">
                <a:solidFill>
                  <a:srgbClr val="002060"/>
                </a:solidFill>
                <a:latin typeface="Calibri" panose="020F0502020204030204" pitchFamily="34" charset="0"/>
                <a:ea typeface="Calibri" panose="020F0502020204030204" pitchFamily="34" charset="0"/>
                <a:cs typeface="Calibri" panose="020F0502020204030204" pitchFamily="34" charset="0"/>
              </a:rPr>
              <a:t>John </a:t>
            </a:r>
            <a:r>
              <a:rPr lang="en-US" sz="1400" b="1" spc="50" dirty="0" err="1">
                <a:solidFill>
                  <a:srgbClr val="002060"/>
                </a:solidFill>
                <a:latin typeface="Calibri" panose="020F0502020204030204" pitchFamily="34" charset="0"/>
                <a:ea typeface="Calibri" panose="020F0502020204030204" pitchFamily="34" charset="0"/>
                <a:cs typeface="Calibri" panose="020F0502020204030204" pitchFamily="34" charset="0"/>
              </a:rPr>
              <a:t>Chookolingo</a:t>
            </a:r>
            <a:endParaRPr lang="en-US" sz="1400" b="1" spc="5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r>
              <a:rPr lang="en-US" sz="1400" b="1" spc="50" dirty="0">
                <a:solidFill>
                  <a:srgbClr val="002060"/>
                </a:solidFill>
                <a:latin typeface="Calibri" panose="020F0502020204030204" pitchFamily="34" charset="0"/>
                <a:ea typeface="Calibri" panose="020F0502020204030204" pitchFamily="34" charset="0"/>
                <a:cs typeface="Calibri" panose="020F0502020204030204" pitchFamily="34" charset="0"/>
              </a:rPr>
              <a:t>jchookolingo@suncrestinc.com </a:t>
            </a:r>
          </a:p>
          <a:p>
            <a:endParaRPr lang="en-US" sz="1400" b="1" spc="5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C43F023-D991-1A07-EFDD-5A87A1CBA9D3}"/>
              </a:ext>
            </a:extLst>
          </p:cNvPr>
          <p:cNvPicPr>
            <a:picLocks noChangeAspect="1"/>
          </p:cNvPicPr>
          <p:nvPr/>
        </p:nvPicPr>
        <p:blipFill>
          <a:blip r:embed="rId2"/>
          <a:stretch>
            <a:fillRect/>
          </a:stretch>
        </p:blipFill>
        <p:spPr>
          <a:xfrm>
            <a:off x="10735733" y="151589"/>
            <a:ext cx="1236133" cy="1236133"/>
          </a:xfrm>
          <a:prstGeom prst="rect">
            <a:avLst/>
          </a:prstGeom>
        </p:spPr>
      </p:pic>
      <p:sp>
        <p:nvSpPr>
          <p:cNvPr id="5" name="Title 1">
            <a:extLst>
              <a:ext uri="{FF2B5EF4-FFF2-40B4-BE49-F238E27FC236}">
                <a16:creationId xmlns:a16="http://schemas.microsoft.com/office/drawing/2014/main" id="{84479A53-CB33-070E-DCC9-E88F1C0702F8}"/>
              </a:ext>
            </a:extLst>
          </p:cNvPr>
          <p:cNvSpPr txBox="1">
            <a:spLocks/>
          </p:cNvSpPr>
          <p:nvPr/>
        </p:nvSpPr>
        <p:spPr>
          <a:xfrm>
            <a:off x="863600" y="2032811"/>
            <a:ext cx="7374466" cy="10321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spcBef>
                <a:spcPts val="0"/>
              </a:spcBef>
            </a:pPr>
            <a:r>
              <a:rPr lang="en-US" sz="2000" b="1"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Capstone Project : TEAM CORE FOUR</a:t>
            </a:r>
          </a:p>
        </p:txBody>
      </p:sp>
      <p:sp>
        <p:nvSpPr>
          <p:cNvPr id="7" name="TextBox 6">
            <a:extLst>
              <a:ext uri="{FF2B5EF4-FFF2-40B4-BE49-F238E27FC236}">
                <a16:creationId xmlns:a16="http://schemas.microsoft.com/office/drawing/2014/main" id="{3A0CDF3E-3E93-C3E5-9BBB-459B26DF0A5D}"/>
              </a:ext>
            </a:extLst>
          </p:cNvPr>
          <p:cNvSpPr txBox="1"/>
          <p:nvPr/>
        </p:nvSpPr>
        <p:spPr>
          <a:xfrm>
            <a:off x="9329206" y="4133321"/>
            <a:ext cx="2573867" cy="954107"/>
          </a:xfrm>
          <a:prstGeom prst="rect">
            <a:avLst/>
          </a:prstGeom>
          <a:noFill/>
        </p:spPr>
        <p:txBody>
          <a:bodyPr wrap="square">
            <a:spAutoFit/>
          </a:bodyPr>
          <a:lstStyle/>
          <a:p>
            <a:r>
              <a:rPr lang="en-US" sz="1400" b="1" spc="5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MENTOR:</a:t>
            </a:r>
            <a:br>
              <a:rPr lang="en-US" sz="1400" b="1" spc="50" dirty="0">
                <a:latin typeface="Calibri" panose="020F0502020204030204" pitchFamily="34" charset="0"/>
                <a:ea typeface="Calibri" panose="020F0502020204030204" pitchFamily="34" charset="0"/>
                <a:cs typeface="Calibri" panose="020F0502020204030204" pitchFamily="34" charset="0"/>
              </a:rPr>
            </a:br>
            <a:r>
              <a:rPr lang="en-US" sz="1400" b="1" spc="50" dirty="0" err="1">
                <a:solidFill>
                  <a:srgbClr val="002060"/>
                </a:solidFill>
                <a:latin typeface="Calibri" panose="020F0502020204030204" pitchFamily="34" charset="0"/>
                <a:ea typeface="Calibri" panose="020F0502020204030204" pitchFamily="34" charset="0"/>
                <a:cs typeface="Calibri" panose="020F0502020204030204" pitchFamily="34" charset="0"/>
              </a:rPr>
              <a:t>Shahdad</a:t>
            </a:r>
            <a:r>
              <a:rPr lang="en-US" sz="1400" b="1" spc="50"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sz="1400" b="1" spc="50" dirty="0" err="1">
                <a:solidFill>
                  <a:srgbClr val="002060"/>
                </a:solidFill>
                <a:latin typeface="Calibri" panose="020F0502020204030204" pitchFamily="34" charset="0"/>
                <a:ea typeface="Calibri" panose="020F0502020204030204" pitchFamily="34" charset="0"/>
                <a:cs typeface="Calibri" panose="020F0502020204030204" pitchFamily="34" charset="0"/>
              </a:rPr>
              <a:t>Shariatmadari</a:t>
            </a:r>
            <a:endParaRPr lang="en-US" sz="1400" b="1" spc="50"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endParaRPr lang="en-US" sz="1400" b="1" spc="50" dirty="0">
              <a:latin typeface="Calibri" panose="020F0502020204030204" pitchFamily="34" charset="0"/>
              <a:ea typeface="Calibri" panose="020F0502020204030204" pitchFamily="34" charset="0"/>
              <a:cs typeface="Calibri" panose="020F0502020204030204" pitchFamily="34" charset="0"/>
            </a:endParaRPr>
          </a:p>
          <a:p>
            <a:endParaRPr lang="en-US" sz="1400" b="1" spc="5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3301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763858" y="652420"/>
            <a:ext cx="8421688" cy="557127"/>
          </a:xfrm>
        </p:spPr>
        <p:txBody>
          <a:bodyPr>
            <a:normAutofit/>
          </a:bodyPr>
          <a:lstStyle/>
          <a:p>
            <a:r>
              <a:rPr lang="en-US" sz="2400" b="1" dirty="0">
                <a:latin typeface="Times New Roman" panose="02020603050405020304" pitchFamily="18" charset="0"/>
                <a:cs typeface="Times New Roman" panose="02020603050405020304" pitchFamily="18" charset="0"/>
              </a:rPr>
              <a:t>CRUD: FAST API</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41917"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a:extLst>
              <a:ext uri="{FF2B5EF4-FFF2-40B4-BE49-F238E27FC236}">
                <a16:creationId xmlns:a16="http://schemas.microsoft.com/office/drawing/2014/main" id="{2B838226-12FB-EF0A-2A71-3FE5407B5BCD}"/>
              </a:ext>
            </a:extLst>
          </p:cNvPr>
          <p:cNvPicPr>
            <a:picLocks noChangeAspect="1"/>
          </p:cNvPicPr>
          <p:nvPr/>
        </p:nvPicPr>
        <p:blipFill>
          <a:blip r:embed="rId2"/>
          <a:stretch>
            <a:fillRect/>
          </a:stretch>
        </p:blipFill>
        <p:spPr>
          <a:xfrm>
            <a:off x="235849" y="1581812"/>
            <a:ext cx="6959350" cy="3059200"/>
          </a:xfrm>
          <a:prstGeom prst="rect">
            <a:avLst/>
          </a:prstGeom>
        </p:spPr>
      </p:pic>
      <p:sp>
        <p:nvSpPr>
          <p:cNvPr id="6" name="TextBox 5">
            <a:extLst>
              <a:ext uri="{FF2B5EF4-FFF2-40B4-BE49-F238E27FC236}">
                <a16:creationId xmlns:a16="http://schemas.microsoft.com/office/drawing/2014/main" id="{71ED0CBB-B860-64D3-CAB3-EE9938D52643}"/>
              </a:ext>
            </a:extLst>
          </p:cNvPr>
          <p:cNvSpPr txBox="1"/>
          <p:nvPr/>
        </p:nvSpPr>
        <p:spPr>
          <a:xfrm>
            <a:off x="7209713" y="1850921"/>
            <a:ext cx="4582244" cy="1231106"/>
          </a:xfrm>
          <a:prstGeom prst="rect">
            <a:avLst/>
          </a:prstGeom>
          <a:noFill/>
        </p:spPr>
        <p:txBody>
          <a:bodyPr wrap="square" rtlCol="0">
            <a:spAutoFit/>
          </a:bodyPr>
          <a:lstStyle/>
          <a:p>
            <a:pPr marL="285750" indent="-285750">
              <a:buFont typeface="Arial" panose="020B0604020202020204" pitchFamily="34" charset="0"/>
              <a:buChar char="•"/>
            </a:pPr>
            <a:r>
              <a:rPr lang="en-US" sz="1400" b="1" spc="50" dirty="0">
                <a:solidFill>
                  <a:srgbClr val="002060"/>
                </a:solidFill>
                <a:latin typeface="Times New Roman" panose="02020603050405020304" pitchFamily="18" charset="0"/>
                <a:cs typeface="Times New Roman" panose="02020603050405020304" pitchFamily="18" charset="0"/>
              </a:rPr>
              <a:t>Create</a:t>
            </a:r>
            <a:r>
              <a:rPr lang="en-US" sz="1400" spc="50" dirty="0">
                <a:solidFill>
                  <a:srgbClr val="002060"/>
                </a:solidFill>
                <a:latin typeface="Times New Roman" panose="02020603050405020304" pitchFamily="18" charset="0"/>
                <a:cs typeface="Times New Roman" panose="02020603050405020304" pitchFamily="18" charset="0"/>
              </a:rPr>
              <a:t>:</a:t>
            </a:r>
            <a:r>
              <a:rPr lang="en-US" sz="1400" spc="50" dirty="0">
                <a:latin typeface="Times New Roman" panose="02020603050405020304" pitchFamily="18" charset="0"/>
                <a:cs typeface="Times New Roman" panose="02020603050405020304" pitchFamily="18" charset="0"/>
              </a:rPr>
              <a:t> This operation is used to create a new record in the database. In </a:t>
            </a:r>
            <a:r>
              <a:rPr lang="en-US" sz="1400" spc="50" dirty="0" err="1">
                <a:latin typeface="Times New Roman" panose="02020603050405020304" pitchFamily="18" charset="0"/>
                <a:cs typeface="Times New Roman" panose="02020603050405020304" pitchFamily="18" charset="0"/>
              </a:rPr>
              <a:t>FastAPI</a:t>
            </a:r>
            <a:r>
              <a:rPr lang="en-US" sz="1400" spc="50" dirty="0">
                <a:latin typeface="Times New Roman" panose="02020603050405020304" pitchFamily="18" charset="0"/>
                <a:cs typeface="Times New Roman" panose="02020603050405020304" pitchFamily="18" charset="0"/>
              </a:rPr>
              <a:t>, we defined an endpoint for creating a new record using the POST HTTP method. </a:t>
            </a:r>
          </a:p>
          <a:p>
            <a:endParaRPr lang="en-US" dirty="0"/>
          </a:p>
        </p:txBody>
      </p:sp>
      <p:sp>
        <p:nvSpPr>
          <p:cNvPr id="7" name="TextBox 6">
            <a:extLst>
              <a:ext uri="{FF2B5EF4-FFF2-40B4-BE49-F238E27FC236}">
                <a16:creationId xmlns:a16="http://schemas.microsoft.com/office/drawing/2014/main" id="{37239037-5907-D571-5D75-0D2C5EA56690}"/>
              </a:ext>
            </a:extLst>
          </p:cNvPr>
          <p:cNvSpPr txBox="1"/>
          <p:nvPr/>
        </p:nvSpPr>
        <p:spPr>
          <a:xfrm>
            <a:off x="458888" y="5837853"/>
            <a:ext cx="5156874" cy="738664"/>
          </a:xfrm>
          <a:prstGeom prst="rect">
            <a:avLst/>
          </a:prstGeom>
          <a:noFill/>
        </p:spPr>
        <p:txBody>
          <a:bodyPr wrap="square" rtlCol="0">
            <a:spAutoFit/>
          </a:bodyPr>
          <a:lstStyle/>
          <a:p>
            <a:pPr marL="285750" indent="-285750">
              <a:buFont typeface="Arial" panose="020B0604020202020204" pitchFamily="34" charset="0"/>
              <a:buChar char="•"/>
            </a:pPr>
            <a:r>
              <a:rPr lang="en-US" sz="1400" b="1" spc="50" dirty="0">
                <a:solidFill>
                  <a:srgbClr val="002060"/>
                </a:solidFill>
                <a:latin typeface="Times New Roman" panose="02020603050405020304" pitchFamily="18" charset="0"/>
                <a:cs typeface="Times New Roman" panose="02020603050405020304" pitchFamily="18" charset="0"/>
              </a:rPr>
              <a:t>Read: </a:t>
            </a:r>
            <a:r>
              <a:rPr lang="en-US" sz="1400" spc="50" dirty="0">
                <a:latin typeface="Times New Roman" panose="02020603050405020304" pitchFamily="18" charset="0"/>
                <a:cs typeface="Times New Roman" panose="02020603050405020304" pitchFamily="18" charset="0"/>
              </a:rPr>
              <a:t>This operation is used to retrieve records from the database. In </a:t>
            </a:r>
            <a:r>
              <a:rPr lang="en-US" sz="1400" spc="50" dirty="0" err="1">
                <a:latin typeface="Times New Roman" panose="02020603050405020304" pitchFamily="18" charset="0"/>
                <a:cs typeface="Times New Roman" panose="02020603050405020304" pitchFamily="18" charset="0"/>
              </a:rPr>
              <a:t>FastAPI</a:t>
            </a:r>
            <a:r>
              <a:rPr lang="en-US" sz="1400" spc="50" dirty="0">
                <a:latin typeface="Times New Roman" panose="02020603050405020304" pitchFamily="18" charset="0"/>
                <a:cs typeface="Times New Roman" panose="02020603050405020304" pitchFamily="18" charset="0"/>
              </a:rPr>
              <a:t>, we defined an endpoint for retrieving records using the GET HTTP method. </a:t>
            </a:r>
          </a:p>
        </p:txBody>
      </p:sp>
      <p:pic>
        <p:nvPicPr>
          <p:cNvPr id="13" name="Picture 12">
            <a:extLst>
              <a:ext uri="{FF2B5EF4-FFF2-40B4-BE49-F238E27FC236}">
                <a16:creationId xmlns:a16="http://schemas.microsoft.com/office/drawing/2014/main" id="{380A686B-82DD-0A43-A296-ADFEDC89B165}"/>
              </a:ext>
            </a:extLst>
          </p:cNvPr>
          <p:cNvPicPr>
            <a:picLocks noChangeAspect="1"/>
          </p:cNvPicPr>
          <p:nvPr/>
        </p:nvPicPr>
        <p:blipFill>
          <a:blip r:embed="rId3"/>
          <a:stretch>
            <a:fillRect/>
          </a:stretch>
        </p:blipFill>
        <p:spPr>
          <a:xfrm>
            <a:off x="5615762" y="3313354"/>
            <a:ext cx="6340389" cy="3475021"/>
          </a:xfrm>
          <a:prstGeom prst="rect">
            <a:avLst/>
          </a:prstGeom>
        </p:spPr>
      </p:pic>
      <p:sp>
        <p:nvSpPr>
          <p:cNvPr id="5" name="Content Placeholder 4">
            <a:extLst>
              <a:ext uri="{FF2B5EF4-FFF2-40B4-BE49-F238E27FC236}">
                <a16:creationId xmlns:a16="http://schemas.microsoft.com/office/drawing/2014/main" id="{1958ABC5-1492-A989-8CAB-F9948A4DD366}"/>
              </a:ext>
            </a:extLst>
          </p:cNvPr>
          <p:cNvSpPr>
            <a:spLocks noGrp="1"/>
          </p:cNvSpPr>
          <p:nvPr>
            <p:ph sz="half" idx="14"/>
          </p:nvPr>
        </p:nvSpPr>
        <p:spPr/>
        <p:txBody>
          <a:bodyPr/>
          <a:lstStyle/>
          <a:p>
            <a:endParaRPr lang="en-CA" dirty="0"/>
          </a:p>
        </p:txBody>
      </p:sp>
    </p:spTree>
    <p:extLst>
      <p:ext uri="{BB962C8B-B14F-4D97-AF65-F5344CB8AC3E}">
        <p14:creationId xmlns:p14="http://schemas.microsoft.com/office/powerpoint/2010/main" val="1429429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267857"/>
            <a:ext cx="8421688" cy="557127"/>
          </a:xfrm>
        </p:spPr>
        <p:txBody>
          <a:bodyPr>
            <a:normAutofit/>
          </a:bodyPr>
          <a:lstStyle/>
          <a:p>
            <a:r>
              <a:rPr lang="en-US" sz="2400" b="1" dirty="0">
                <a:latin typeface="Times New Roman" panose="02020603050405020304" pitchFamily="18" charset="0"/>
                <a:cs typeface="Times New Roman" panose="02020603050405020304" pitchFamily="18" charset="0"/>
              </a:rPr>
              <a:t>FAST API: CRUD</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TextBox 5">
            <a:extLst>
              <a:ext uri="{FF2B5EF4-FFF2-40B4-BE49-F238E27FC236}">
                <a16:creationId xmlns:a16="http://schemas.microsoft.com/office/drawing/2014/main" id="{71ED0CBB-B860-64D3-CAB3-EE9938D52643}"/>
              </a:ext>
            </a:extLst>
          </p:cNvPr>
          <p:cNvSpPr txBox="1"/>
          <p:nvPr/>
        </p:nvSpPr>
        <p:spPr>
          <a:xfrm>
            <a:off x="7996766" y="1069807"/>
            <a:ext cx="3970867" cy="1231106"/>
          </a:xfrm>
          <a:prstGeom prst="rect">
            <a:avLst/>
          </a:prstGeom>
          <a:noFill/>
        </p:spPr>
        <p:txBody>
          <a:bodyPr wrap="square" rtlCol="0">
            <a:spAutoFit/>
          </a:bodyPr>
          <a:lstStyle/>
          <a:p>
            <a:pPr marL="285750" indent="-285750">
              <a:buFont typeface="Arial" panose="020B0604020202020204" pitchFamily="34" charset="0"/>
              <a:buChar char="•"/>
            </a:pPr>
            <a:r>
              <a:rPr lang="en-US" sz="1400" spc="50" dirty="0">
                <a:latin typeface="Times New Roman" panose="02020603050405020304" pitchFamily="18" charset="0"/>
                <a:cs typeface="Times New Roman" panose="02020603050405020304" pitchFamily="18" charset="0"/>
              </a:rPr>
              <a:t>Update: This operation is used to update an existing record in the database. In </a:t>
            </a:r>
            <a:r>
              <a:rPr lang="en-US" sz="1400" spc="50" dirty="0" err="1">
                <a:latin typeface="Times New Roman" panose="02020603050405020304" pitchFamily="18" charset="0"/>
                <a:cs typeface="Times New Roman" panose="02020603050405020304" pitchFamily="18" charset="0"/>
              </a:rPr>
              <a:t>FastAPI</a:t>
            </a:r>
            <a:r>
              <a:rPr lang="en-US" sz="1400" spc="50" dirty="0">
                <a:latin typeface="Times New Roman" panose="02020603050405020304" pitchFamily="18" charset="0"/>
                <a:cs typeface="Times New Roman" panose="02020603050405020304" pitchFamily="18" charset="0"/>
              </a:rPr>
              <a:t>, we defined an endpoint for updating a record using the PUT HTTP method.  </a:t>
            </a:r>
          </a:p>
          <a:p>
            <a:endParaRPr lang="en-US" dirty="0"/>
          </a:p>
        </p:txBody>
      </p:sp>
      <p:sp>
        <p:nvSpPr>
          <p:cNvPr id="7" name="TextBox 6">
            <a:extLst>
              <a:ext uri="{FF2B5EF4-FFF2-40B4-BE49-F238E27FC236}">
                <a16:creationId xmlns:a16="http://schemas.microsoft.com/office/drawing/2014/main" id="{37239037-5907-D571-5D75-0D2C5EA56690}"/>
              </a:ext>
            </a:extLst>
          </p:cNvPr>
          <p:cNvSpPr txBox="1"/>
          <p:nvPr/>
        </p:nvSpPr>
        <p:spPr>
          <a:xfrm>
            <a:off x="449885" y="5279132"/>
            <a:ext cx="4796331" cy="954107"/>
          </a:xfrm>
          <a:prstGeom prst="rect">
            <a:avLst/>
          </a:prstGeom>
          <a:noFill/>
        </p:spPr>
        <p:txBody>
          <a:bodyPr wrap="square" rtlCol="0">
            <a:spAutoFit/>
          </a:bodyPr>
          <a:lstStyle/>
          <a:p>
            <a:pPr marL="285750" indent="-285750">
              <a:buFont typeface="Arial" panose="020B0604020202020204" pitchFamily="34" charset="0"/>
              <a:buChar char="•"/>
            </a:pPr>
            <a:r>
              <a:rPr lang="en-US" sz="1400" spc="50" dirty="0">
                <a:latin typeface="Times New Roman" panose="02020603050405020304" pitchFamily="18" charset="0"/>
                <a:cs typeface="Times New Roman" panose="02020603050405020304" pitchFamily="18" charset="0"/>
              </a:rPr>
              <a:t>Delete: This operation is used to delete an existing record from the database. In </a:t>
            </a:r>
            <a:r>
              <a:rPr lang="en-US" sz="1400" spc="50" dirty="0" err="1">
                <a:latin typeface="Times New Roman" panose="02020603050405020304" pitchFamily="18" charset="0"/>
                <a:cs typeface="Times New Roman" panose="02020603050405020304" pitchFamily="18" charset="0"/>
              </a:rPr>
              <a:t>FastAPI</a:t>
            </a:r>
            <a:r>
              <a:rPr lang="en-US" sz="1400" spc="50" dirty="0">
                <a:latin typeface="Times New Roman" panose="02020603050405020304" pitchFamily="18" charset="0"/>
                <a:cs typeface="Times New Roman" panose="02020603050405020304" pitchFamily="18" charset="0"/>
              </a:rPr>
              <a:t>, we defined an endpoint for deleting a record using the DELETE HTTP method.</a:t>
            </a:r>
          </a:p>
        </p:txBody>
      </p:sp>
      <p:pic>
        <p:nvPicPr>
          <p:cNvPr id="10" name="Picture 9">
            <a:extLst>
              <a:ext uri="{FF2B5EF4-FFF2-40B4-BE49-F238E27FC236}">
                <a16:creationId xmlns:a16="http://schemas.microsoft.com/office/drawing/2014/main" id="{21307E0E-6937-8B68-F46F-319D2B7DBA80}"/>
              </a:ext>
            </a:extLst>
          </p:cNvPr>
          <p:cNvPicPr>
            <a:picLocks noChangeAspect="1"/>
          </p:cNvPicPr>
          <p:nvPr/>
        </p:nvPicPr>
        <p:blipFill>
          <a:blip r:embed="rId2"/>
          <a:stretch>
            <a:fillRect/>
          </a:stretch>
        </p:blipFill>
        <p:spPr>
          <a:xfrm>
            <a:off x="207469" y="755568"/>
            <a:ext cx="7647711" cy="3095224"/>
          </a:xfrm>
          <a:prstGeom prst="rect">
            <a:avLst/>
          </a:prstGeom>
        </p:spPr>
      </p:pic>
      <p:pic>
        <p:nvPicPr>
          <p:cNvPr id="14" name="Picture 13">
            <a:extLst>
              <a:ext uri="{FF2B5EF4-FFF2-40B4-BE49-F238E27FC236}">
                <a16:creationId xmlns:a16="http://schemas.microsoft.com/office/drawing/2014/main" id="{64C219C6-48FA-F906-1CCB-4EEFE9CCF6D1}"/>
              </a:ext>
            </a:extLst>
          </p:cNvPr>
          <p:cNvPicPr>
            <a:picLocks noChangeAspect="1"/>
          </p:cNvPicPr>
          <p:nvPr/>
        </p:nvPicPr>
        <p:blipFill>
          <a:blip r:embed="rId3"/>
          <a:stretch>
            <a:fillRect/>
          </a:stretch>
        </p:blipFill>
        <p:spPr>
          <a:xfrm>
            <a:off x="5250414" y="2857800"/>
            <a:ext cx="6477561" cy="3863675"/>
          </a:xfrm>
          <a:prstGeom prst="rect">
            <a:avLst/>
          </a:prstGeom>
        </p:spPr>
      </p:pic>
    </p:spTree>
    <p:extLst>
      <p:ext uri="{BB962C8B-B14F-4D97-AF65-F5344CB8AC3E}">
        <p14:creationId xmlns:p14="http://schemas.microsoft.com/office/powerpoint/2010/main" val="3442891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C509-0133-FE57-02B5-AACAE2B71AAA}"/>
              </a:ext>
            </a:extLst>
          </p:cNvPr>
          <p:cNvSpPr>
            <a:spLocks noGrp="1"/>
          </p:cNvSpPr>
          <p:nvPr>
            <p:ph type="title"/>
          </p:nvPr>
        </p:nvSpPr>
        <p:spPr>
          <a:xfrm>
            <a:off x="838200" y="-126991"/>
            <a:ext cx="10515600" cy="1325563"/>
          </a:xfrm>
        </p:spPr>
        <p:txBody>
          <a:bodyPr/>
          <a:lstStyle/>
          <a:p>
            <a:r>
              <a:rPr lang="en-US" sz="2400" b="1" dirty="0">
                <a:latin typeface="Times New Roman" panose="02020603050405020304" pitchFamily="18" charset="0"/>
                <a:cs typeface="Times New Roman" panose="02020603050405020304" pitchFamily="18" charset="0"/>
                <a:sym typeface="Barlow Condensed"/>
              </a:rPr>
              <a:t>FAST API : ASYNCHRONOUS TESTING</a:t>
            </a:r>
            <a:endParaRPr lang="en-US"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5652707-D405-844E-51D0-005AA17D26B5}"/>
              </a:ext>
            </a:extLst>
          </p:cNvPr>
          <p:cNvSpPr txBox="1"/>
          <p:nvPr/>
        </p:nvSpPr>
        <p:spPr>
          <a:xfrm>
            <a:off x="485970" y="1340778"/>
            <a:ext cx="5821697" cy="523220"/>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There was a major requirement from Sun Crest for the team to prove that the </a:t>
            </a:r>
            <a:r>
              <a:rPr lang="en-US" sz="1400" dirty="0" err="1">
                <a:latin typeface="Times New Roman" panose="02020603050405020304" pitchFamily="18" charset="0"/>
                <a:cs typeface="Times New Roman" panose="02020603050405020304" pitchFamily="18" charset="0"/>
              </a:rPr>
              <a:t>FastAPI</a:t>
            </a:r>
            <a:r>
              <a:rPr lang="en-US" sz="1400" dirty="0">
                <a:latin typeface="Times New Roman" panose="02020603050405020304" pitchFamily="18" charset="0"/>
                <a:cs typeface="Times New Roman" panose="02020603050405020304" pitchFamily="18" charset="0"/>
              </a:rPr>
              <a:t> would not block the </a:t>
            </a:r>
            <a:r>
              <a:rPr lang="en-US" sz="1400" dirty="0">
                <a:solidFill>
                  <a:srgbClr val="000000"/>
                </a:solidFill>
                <a:latin typeface="Times New Roman" panose="02020603050405020304" pitchFamily="18" charset="0"/>
                <a:cs typeface="Times New Roman" panose="02020603050405020304" pitchFamily="18" charset="0"/>
              </a:rPr>
              <a:t>asynchronous calls at the Oracle library level</a:t>
            </a:r>
          </a:p>
        </p:txBody>
      </p:sp>
      <p:pic>
        <p:nvPicPr>
          <p:cNvPr id="11" name="Picture 10" descr="A picture containing text, indoor&#10;&#10;Description automatically generated">
            <a:extLst>
              <a:ext uri="{FF2B5EF4-FFF2-40B4-BE49-F238E27FC236}">
                <a16:creationId xmlns:a16="http://schemas.microsoft.com/office/drawing/2014/main" id="{A7218150-01F3-7594-E6AC-F90324EDE89C}"/>
              </a:ext>
            </a:extLst>
          </p:cNvPr>
          <p:cNvPicPr>
            <a:picLocks noChangeAspect="1"/>
          </p:cNvPicPr>
          <p:nvPr/>
        </p:nvPicPr>
        <p:blipFill>
          <a:blip r:embed="rId2"/>
          <a:stretch>
            <a:fillRect/>
          </a:stretch>
        </p:blipFill>
        <p:spPr>
          <a:xfrm>
            <a:off x="6431124" y="972484"/>
            <a:ext cx="4994752" cy="4422510"/>
          </a:xfrm>
          <a:prstGeom prst="rect">
            <a:avLst/>
          </a:prstGeom>
          <a:ln w="28575">
            <a:solidFill>
              <a:schemeClr val="tx1"/>
            </a:solidFill>
          </a:ln>
        </p:spPr>
      </p:pic>
      <p:pic>
        <p:nvPicPr>
          <p:cNvPr id="12" name="Picture 11" descr="Graphical user interface, text, application, email&#10;&#10;Description automatically generated">
            <a:extLst>
              <a:ext uri="{FF2B5EF4-FFF2-40B4-BE49-F238E27FC236}">
                <a16:creationId xmlns:a16="http://schemas.microsoft.com/office/drawing/2014/main" id="{F09E9738-80BB-3E1F-D711-D13FA52A5BA0}"/>
              </a:ext>
            </a:extLst>
          </p:cNvPr>
          <p:cNvPicPr>
            <a:picLocks noChangeAspect="1"/>
          </p:cNvPicPr>
          <p:nvPr/>
        </p:nvPicPr>
        <p:blipFill>
          <a:blip r:embed="rId3"/>
          <a:stretch>
            <a:fillRect/>
          </a:stretch>
        </p:blipFill>
        <p:spPr>
          <a:xfrm>
            <a:off x="838199" y="2034435"/>
            <a:ext cx="4657531" cy="4569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7010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C509-0133-FE57-02B5-AACAE2B71AAA}"/>
              </a:ext>
            </a:extLst>
          </p:cNvPr>
          <p:cNvSpPr>
            <a:spLocks noGrp="1"/>
          </p:cNvSpPr>
          <p:nvPr>
            <p:ph type="title"/>
          </p:nvPr>
        </p:nvSpPr>
        <p:spPr>
          <a:xfrm>
            <a:off x="838200" y="-126991"/>
            <a:ext cx="10515600" cy="1325563"/>
          </a:xfrm>
        </p:spPr>
        <p:txBody>
          <a:bodyPr/>
          <a:lstStyle/>
          <a:p>
            <a:r>
              <a:rPr lang="en-US" sz="2400" b="1" dirty="0">
                <a:latin typeface="Times New Roman" panose="02020603050405020304" pitchFamily="18" charset="0"/>
                <a:cs typeface="Times New Roman" panose="02020603050405020304" pitchFamily="18" charset="0"/>
                <a:sym typeface="Barlow Condensed"/>
              </a:rPr>
              <a:t>FAST API : ASYNCHRONOUS TESTING</a:t>
            </a:r>
            <a:endParaRPr lang="en-US" sz="2400" b="1" dirty="0">
              <a:latin typeface="Times New Roman" panose="02020603050405020304" pitchFamily="18" charset="0"/>
              <a:cs typeface="Times New Roman" panose="02020603050405020304" pitchFamily="18"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70B5F3A8-26AF-ED48-FC14-C8C8ECC5D8B9}"/>
              </a:ext>
            </a:extLst>
          </p:cNvPr>
          <p:cNvPicPr>
            <a:picLocks noChangeAspect="1"/>
          </p:cNvPicPr>
          <p:nvPr/>
        </p:nvPicPr>
        <p:blipFill>
          <a:blip r:embed="rId2"/>
          <a:stretch>
            <a:fillRect/>
          </a:stretch>
        </p:blipFill>
        <p:spPr>
          <a:xfrm>
            <a:off x="332335" y="1198572"/>
            <a:ext cx="6361929" cy="3000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788A31E9-EACC-E9D2-62B1-C160A2FC4A08}"/>
              </a:ext>
            </a:extLst>
          </p:cNvPr>
          <p:cNvPicPr>
            <a:picLocks noChangeAspect="1"/>
          </p:cNvPicPr>
          <p:nvPr/>
        </p:nvPicPr>
        <p:blipFill>
          <a:blip r:embed="rId3"/>
          <a:stretch>
            <a:fillRect/>
          </a:stretch>
        </p:blipFill>
        <p:spPr>
          <a:xfrm>
            <a:off x="4417931" y="3239209"/>
            <a:ext cx="7002738" cy="3270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57801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A39-6395-4D71-678F-7F91976E2CE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Oracle Native JSON Functionality</a:t>
            </a:r>
          </a:p>
        </p:txBody>
      </p:sp>
      <p:sp>
        <p:nvSpPr>
          <p:cNvPr id="4" name="Date Placeholder 3">
            <a:extLst>
              <a:ext uri="{FF2B5EF4-FFF2-40B4-BE49-F238E27FC236}">
                <a16:creationId xmlns:a16="http://schemas.microsoft.com/office/drawing/2014/main" id="{CC4F0116-33C7-D607-126C-4A0CB20398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40C10CA-07CA-6871-7925-A95FFC4C51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39AE63-E729-025F-5E71-188F89AF9DEB}"/>
              </a:ext>
            </a:extLst>
          </p:cNvPr>
          <p:cNvSpPr>
            <a:spLocks noGrp="1"/>
          </p:cNvSpPr>
          <p:nvPr>
            <p:ph type="sldNum" sz="quarter" idx="12"/>
          </p:nvPr>
        </p:nvSpPr>
        <p:spPr/>
        <p:txBody>
          <a:bodyPr/>
          <a:lstStyle/>
          <a:p>
            <a:endParaRPr lang="en-US" dirty="0"/>
          </a:p>
        </p:txBody>
      </p:sp>
      <p:sp>
        <p:nvSpPr>
          <p:cNvPr id="7" name="TextBox 6">
            <a:extLst>
              <a:ext uri="{FF2B5EF4-FFF2-40B4-BE49-F238E27FC236}">
                <a16:creationId xmlns:a16="http://schemas.microsoft.com/office/drawing/2014/main" id="{3F2BEFB1-932A-FD5C-3546-2A88D661E074}"/>
              </a:ext>
            </a:extLst>
          </p:cNvPr>
          <p:cNvSpPr txBox="1"/>
          <p:nvPr/>
        </p:nvSpPr>
        <p:spPr>
          <a:xfrm>
            <a:off x="1046735" y="1909960"/>
            <a:ext cx="10098529" cy="3785652"/>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Oracle database 19c allows JSON data to instantiate user-defined object type instances, and user defined object-type instances can be converted to JSON data. </a:t>
            </a:r>
          </a:p>
          <a:p>
            <a:pPr marL="342900" indent="-342900">
              <a:buFont typeface="Arial" panose="020B0604020202020204" pitchFamily="34" charset="0"/>
              <a:buChar char="•"/>
            </a:pPr>
            <a:endParaRPr lang="en-US" sz="2000" b="0" i="0" dirty="0">
              <a:solidFill>
                <a:srgbClr val="202124"/>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Oracle Database supports JSON natively with relational database features, including transactions, indexing, declarative querying, and views. Unlike relational data, JSON data can be stored in the database, indexed, and queried without any need for a schema that defines the data. </a:t>
            </a:r>
          </a:p>
          <a:p>
            <a:pPr marL="342900" indent="-342900">
              <a:buFont typeface="Arial" panose="020B0604020202020204" pitchFamily="34" charset="0"/>
              <a:buChar char="•"/>
            </a:pPr>
            <a:endParaRPr lang="en-US" sz="2000" b="0" i="0" dirty="0">
              <a:solidFill>
                <a:srgbClr val="202124"/>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i="0" dirty="0">
                <a:solidFill>
                  <a:srgbClr val="202124"/>
                </a:solidFill>
                <a:effectLst/>
                <a:latin typeface="Times New Roman" panose="02020603050405020304" pitchFamily="18" charset="0"/>
                <a:cs typeface="Times New Roman" panose="02020603050405020304" pitchFamily="18" charset="0"/>
              </a:rPr>
              <a:t>The JSON data is schema less, even though a database schema is used to define the table and column in which it is stored. Nothing in that schema specifies the structure of the JSON data itself.</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2911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530080" y="490288"/>
            <a:ext cx="9131839" cy="557127"/>
          </a:xfrm>
        </p:spPr>
        <p:txBody>
          <a:bodyPr>
            <a:noAutofit/>
          </a:bodyPr>
          <a:lstStyle/>
          <a:p>
            <a:r>
              <a:rPr lang="en-US" sz="2400" b="1" dirty="0">
                <a:latin typeface="Times New Roman" panose="02020603050405020304" pitchFamily="18" charset="0"/>
                <a:cs typeface="Times New Roman" panose="02020603050405020304" pitchFamily="18" charset="0"/>
              </a:rPr>
              <a:t>JSON Data insertion functionality in oracle </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9491406" y="1300802"/>
            <a:ext cx="1677989" cy="447871"/>
          </a:xfrm>
        </p:spPr>
        <p:txBody>
          <a:bodyPr>
            <a:normAutofit/>
          </a:bodyPr>
          <a:lstStyle/>
          <a:p>
            <a:r>
              <a:rPr lang="en-US" sz="1800" dirty="0">
                <a:latin typeface="Times New Roman" panose="02020603050405020304" pitchFamily="18" charset="0"/>
                <a:cs typeface="Times New Roman" panose="02020603050405020304" pitchFamily="18" charset="0"/>
              </a:rPr>
              <a:t>Creating table</a:t>
            </a:r>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 name="Picture 2" descr="Graphical user interface, text, application&#10;&#10;Description automatically generated">
            <a:extLst>
              <a:ext uri="{FF2B5EF4-FFF2-40B4-BE49-F238E27FC236}">
                <a16:creationId xmlns:a16="http://schemas.microsoft.com/office/drawing/2014/main" id="{6D5C3F2D-3934-E7F5-6EAD-9069207321EC}"/>
              </a:ext>
            </a:extLst>
          </p:cNvPr>
          <p:cNvPicPr>
            <a:picLocks noChangeAspect="1"/>
          </p:cNvPicPr>
          <p:nvPr/>
        </p:nvPicPr>
        <p:blipFill>
          <a:blip r:embed="rId2"/>
          <a:stretch>
            <a:fillRect/>
          </a:stretch>
        </p:blipFill>
        <p:spPr>
          <a:xfrm>
            <a:off x="3199600" y="1748673"/>
            <a:ext cx="7729609" cy="1490662"/>
          </a:xfrm>
          <a:prstGeom prst="rect">
            <a:avLst/>
          </a:prstGeom>
          <a:ln w="19050">
            <a:solidFill>
              <a:schemeClr val="tx1"/>
            </a:solidFill>
          </a:ln>
        </p:spPr>
      </p:pic>
      <p:pic>
        <p:nvPicPr>
          <p:cNvPr id="4" name="Picture 3" descr="Graphical user interface, application, Word&#10;&#10;Description automatically generated">
            <a:extLst>
              <a:ext uri="{FF2B5EF4-FFF2-40B4-BE49-F238E27FC236}">
                <a16:creationId xmlns:a16="http://schemas.microsoft.com/office/drawing/2014/main" id="{88E22076-F528-A944-29AF-E26559127984}"/>
              </a:ext>
            </a:extLst>
          </p:cNvPr>
          <p:cNvPicPr>
            <a:picLocks noChangeAspect="1"/>
          </p:cNvPicPr>
          <p:nvPr/>
        </p:nvPicPr>
        <p:blipFill>
          <a:blip r:embed="rId3"/>
          <a:stretch>
            <a:fillRect/>
          </a:stretch>
        </p:blipFill>
        <p:spPr>
          <a:xfrm>
            <a:off x="1382196" y="3884821"/>
            <a:ext cx="8770404" cy="2865396"/>
          </a:xfrm>
          <a:prstGeom prst="rect">
            <a:avLst/>
          </a:prstGeom>
          <a:ln w="19050">
            <a:solidFill>
              <a:schemeClr val="tx1"/>
            </a:solidFill>
          </a:ln>
        </p:spPr>
      </p:pic>
      <p:sp>
        <p:nvSpPr>
          <p:cNvPr id="6" name="TextBox 5">
            <a:extLst>
              <a:ext uri="{FF2B5EF4-FFF2-40B4-BE49-F238E27FC236}">
                <a16:creationId xmlns:a16="http://schemas.microsoft.com/office/drawing/2014/main" id="{072C61F0-268D-352F-93D1-D11AC396A683}"/>
              </a:ext>
            </a:extLst>
          </p:cNvPr>
          <p:cNvSpPr txBox="1"/>
          <p:nvPr/>
        </p:nvSpPr>
        <p:spPr>
          <a:xfrm>
            <a:off x="1248094" y="3463270"/>
            <a:ext cx="6097554" cy="369332"/>
          </a:xfrm>
          <a:prstGeom prst="rect">
            <a:avLst/>
          </a:prstGeom>
          <a:noFill/>
        </p:spPr>
        <p:txBody>
          <a:bodyPr wrap="square">
            <a:spAutoFit/>
          </a:bodyPr>
          <a:lstStyle/>
          <a:p>
            <a:pPr marR="0" lvl="0">
              <a:spcBef>
                <a:spcPts val="1000"/>
              </a:spcBef>
              <a:spcAft>
                <a:spcPts val="0"/>
              </a:spcAft>
            </a:pPr>
            <a:r>
              <a:rPr lang="en-US" spc="50" dirty="0">
                <a:latin typeface="Times New Roman" panose="02020603050405020304" pitchFamily="18" charset="0"/>
                <a:cs typeface="Times New Roman" panose="02020603050405020304" pitchFamily="18" charset="0"/>
              </a:rPr>
              <a:t>Inserting into the table</a:t>
            </a:r>
          </a:p>
        </p:txBody>
      </p:sp>
    </p:spTree>
    <p:extLst>
      <p:ext uri="{BB962C8B-B14F-4D97-AF65-F5344CB8AC3E}">
        <p14:creationId xmlns:p14="http://schemas.microsoft.com/office/powerpoint/2010/main" val="1275037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530080" y="490288"/>
            <a:ext cx="9131839" cy="557127"/>
          </a:xfrm>
        </p:spPr>
        <p:txBody>
          <a:bodyPr>
            <a:noAutofit/>
          </a:bodyPr>
          <a:lstStyle/>
          <a:p>
            <a:r>
              <a:rPr lang="en-US" sz="2400" b="1" dirty="0">
                <a:latin typeface="Times New Roman" panose="02020603050405020304" pitchFamily="18" charset="0"/>
                <a:cs typeface="Times New Roman" panose="02020603050405020304" pitchFamily="18" charset="0"/>
              </a:rPr>
              <a:t>JSON Data insertion functionality in oracle </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611020" y="3358031"/>
            <a:ext cx="2551255" cy="447871"/>
          </a:xfrm>
        </p:spPr>
        <p:txBody>
          <a:bodyPr>
            <a:noAutofit/>
          </a:bodyPr>
          <a:lstStyle/>
          <a:p>
            <a:r>
              <a:rPr lang="en-US" sz="1800" dirty="0">
                <a:latin typeface="Times New Roman" panose="02020603050405020304" pitchFamily="18" charset="0"/>
                <a:cs typeface="Times New Roman" panose="02020603050405020304" pitchFamily="18" charset="0"/>
              </a:rPr>
              <a:t>Selecting from the table</a:t>
            </a:r>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descr="Text&#10;&#10;Description automatically generated">
            <a:extLst>
              <a:ext uri="{FF2B5EF4-FFF2-40B4-BE49-F238E27FC236}">
                <a16:creationId xmlns:a16="http://schemas.microsoft.com/office/drawing/2014/main" id="{92D77707-0F7F-165D-44EC-8FB0D14E9D6C}"/>
              </a:ext>
            </a:extLst>
          </p:cNvPr>
          <p:cNvPicPr>
            <a:picLocks noChangeAspect="1"/>
          </p:cNvPicPr>
          <p:nvPr/>
        </p:nvPicPr>
        <p:blipFill>
          <a:blip r:embed="rId2"/>
          <a:stretch>
            <a:fillRect/>
          </a:stretch>
        </p:blipFill>
        <p:spPr>
          <a:xfrm>
            <a:off x="3365476" y="1084864"/>
            <a:ext cx="7107792" cy="2721038"/>
          </a:xfrm>
          <a:prstGeom prst="rect">
            <a:avLst/>
          </a:prstGeom>
          <a:ln w="19050">
            <a:solidFill>
              <a:schemeClr val="tx1"/>
            </a:solidFill>
          </a:ln>
        </p:spPr>
      </p:pic>
      <p:pic>
        <p:nvPicPr>
          <p:cNvPr id="7" name="Picture 6" descr="Graphical user interface, text, application&#10;&#10;Description automatically generated with medium confidence">
            <a:extLst>
              <a:ext uri="{FF2B5EF4-FFF2-40B4-BE49-F238E27FC236}">
                <a16:creationId xmlns:a16="http://schemas.microsoft.com/office/drawing/2014/main" id="{97AE9C4E-2CFA-8C60-7792-BF3F40756626}"/>
              </a:ext>
            </a:extLst>
          </p:cNvPr>
          <p:cNvPicPr>
            <a:picLocks noChangeAspect="1"/>
          </p:cNvPicPr>
          <p:nvPr/>
        </p:nvPicPr>
        <p:blipFill>
          <a:blip r:embed="rId3"/>
          <a:stretch>
            <a:fillRect/>
          </a:stretch>
        </p:blipFill>
        <p:spPr>
          <a:xfrm>
            <a:off x="711200" y="3964804"/>
            <a:ext cx="7704667" cy="2402907"/>
          </a:xfrm>
          <a:prstGeom prst="rect">
            <a:avLst/>
          </a:prstGeom>
          <a:ln w="19050">
            <a:solidFill>
              <a:schemeClr val="tx1"/>
            </a:solidFill>
          </a:ln>
        </p:spPr>
      </p:pic>
    </p:spTree>
    <p:extLst>
      <p:ext uri="{BB962C8B-B14F-4D97-AF65-F5344CB8AC3E}">
        <p14:creationId xmlns:p14="http://schemas.microsoft.com/office/powerpoint/2010/main" val="2544015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530080" y="490288"/>
            <a:ext cx="9131839" cy="557127"/>
          </a:xfrm>
        </p:spPr>
        <p:txBody>
          <a:bodyPr>
            <a:noAutofit/>
          </a:bodyPr>
          <a:lstStyle/>
          <a:p>
            <a:r>
              <a:rPr lang="en-US" sz="2400" b="1" dirty="0">
                <a:latin typeface="Times New Roman" panose="02020603050405020304" pitchFamily="18" charset="0"/>
                <a:cs typeface="Times New Roman" panose="02020603050405020304" pitchFamily="18" charset="0"/>
              </a:rPr>
              <a:t>JSON Data insertion functionality in oracle </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14220" y="2126506"/>
            <a:ext cx="3421878" cy="447871"/>
          </a:xfrm>
        </p:spPr>
        <p:txBody>
          <a:bodyPr>
            <a:noAutofit/>
          </a:bodyPr>
          <a:lstStyle/>
          <a:p>
            <a:r>
              <a:rPr lang="en-US" sz="1800" dirty="0">
                <a:latin typeface="Times New Roman" panose="02020603050405020304" pitchFamily="18" charset="0"/>
                <a:cs typeface="Times New Roman" panose="02020603050405020304" pitchFamily="18" charset="0"/>
              </a:rPr>
              <a:t>Updating the table</a:t>
            </a:r>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369D3CE4-AB22-1FFC-CE5F-454D7477FED1}"/>
              </a:ext>
            </a:extLst>
          </p:cNvPr>
          <p:cNvPicPr>
            <a:picLocks noChangeAspect="1"/>
          </p:cNvPicPr>
          <p:nvPr/>
        </p:nvPicPr>
        <p:blipFill>
          <a:blip r:embed="rId2"/>
          <a:stretch>
            <a:fillRect/>
          </a:stretch>
        </p:blipFill>
        <p:spPr>
          <a:xfrm>
            <a:off x="3469430" y="1185728"/>
            <a:ext cx="7326087" cy="3151157"/>
          </a:xfrm>
          <a:prstGeom prst="rect">
            <a:avLst/>
          </a:prstGeom>
          <a:ln w="19050">
            <a:solidFill>
              <a:schemeClr val="tx1"/>
            </a:solidFill>
          </a:ln>
        </p:spPr>
      </p:pic>
      <p:pic>
        <p:nvPicPr>
          <p:cNvPr id="4" name="Picture 3" descr="Graphical user interface, application&#10;&#10;Description automatically generated">
            <a:extLst>
              <a:ext uri="{FF2B5EF4-FFF2-40B4-BE49-F238E27FC236}">
                <a16:creationId xmlns:a16="http://schemas.microsoft.com/office/drawing/2014/main" id="{B4D4F77D-5459-CE29-E11C-287166C5FDAC}"/>
              </a:ext>
            </a:extLst>
          </p:cNvPr>
          <p:cNvPicPr>
            <a:picLocks noChangeAspect="1"/>
          </p:cNvPicPr>
          <p:nvPr/>
        </p:nvPicPr>
        <p:blipFill>
          <a:blip r:embed="rId3"/>
          <a:stretch>
            <a:fillRect/>
          </a:stretch>
        </p:blipFill>
        <p:spPr>
          <a:xfrm>
            <a:off x="304799" y="4748638"/>
            <a:ext cx="5943600" cy="1293495"/>
          </a:xfrm>
          <a:prstGeom prst="rect">
            <a:avLst/>
          </a:prstGeom>
          <a:ln w="19050">
            <a:solidFill>
              <a:schemeClr val="tx1"/>
            </a:solidFill>
          </a:ln>
        </p:spPr>
      </p:pic>
      <p:sp>
        <p:nvSpPr>
          <p:cNvPr id="6" name="TextBox 5">
            <a:extLst>
              <a:ext uri="{FF2B5EF4-FFF2-40B4-BE49-F238E27FC236}">
                <a16:creationId xmlns:a16="http://schemas.microsoft.com/office/drawing/2014/main" id="{910EBB49-E21B-946B-0648-A6DCAEA4924E}"/>
              </a:ext>
            </a:extLst>
          </p:cNvPr>
          <p:cNvSpPr txBox="1"/>
          <p:nvPr/>
        </p:nvSpPr>
        <p:spPr>
          <a:xfrm>
            <a:off x="6728023" y="5102228"/>
            <a:ext cx="4441372" cy="369332"/>
          </a:xfrm>
          <a:prstGeom prst="rect">
            <a:avLst/>
          </a:prstGeom>
          <a:noFill/>
        </p:spPr>
        <p:txBody>
          <a:bodyPr wrap="square" rtlCol="0">
            <a:spAutoFit/>
          </a:bodyPr>
          <a:lstStyle/>
          <a:p>
            <a:pPr>
              <a:spcBef>
                <a:spcPts val="1000"/>
              </a:spcBef>
            </a:pPr>
            <a:r>
              <a:rPr lang="en-US" spc="50" dirty="0">
                <a:latin typeface="Times New Roman" panose="02020603050405020304" pitchFamily="18" charset="0"/>
                <a:cs typeface="Times New Roman" panose="02020603050405020304" pitchFamily="18" charset="0"/>
              </a:rPr>
              <a:t>Deleting the table based on the condition</a:t>
            </a:r>
          </a:p>
        </p:txBody>
      </p:sp>
    </p:spTree>
    <p:extLst>
      <p:ext uri="{BB962C8B-B14F-4D97-AF65-F5344CB8AC3E}">
        <p14:creationId xmlns:p14="http://schemas.microsoft.com/office/powerpoint/2010/main" val="3073070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7BDE-7A54-0F49-36A1-81A4418043A8}"/>
              </a:ext>
            </a:extLst>
          </p:cNvPr>
          <p:cNvSpPr>
            <a:spLocks noGrp="1"/>
          </p:cNvSpPr>
          <p:nvPr>
            <p:ph type="title"/>
          </p:nvPr>
        </p:nvSpPr>
        <p:spPr>
          <a:xfrm>
            <a:off x="1885156" y="638177"/>
            <a:ext cx="8421688" cy="1325563"/>
          </a:xfrm>
        </p:spPr>
        <p:txBody>
          <a:bodyPr/>
          <a:lstStyle/>
          <a:p>
            <a:r>
              <a:rPr lang="en-US" dirty="0"/>
              <a:t>PYTHON JSON FUNCTIONALITY</a:t>
            </a:r>
          </a:p>
        </p:txBody>
      </p:sp>
      <p:sp>
        <p:nvSpPr>
          <p:cNvPr id="9" name="Date Placeholder 8">
            <a:extLst>
              <a:ext uri="{FF2B5EF4-FFF2-40B4-BE49-F238E27FC236}">
                <a16:creationId xmlns:a16="http://schemas.microsoft.com/office/drawing/2014/main" id="{22D49042-51F6-A50D-AE58-A4F2F88A578D}"/>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49ACB956-3DA3-2572-D328-7A0D295CE16E}"/>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FFB232CF-4254-B8A2-2DC9-A0BCBCA599CB}"/>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6" name="Rectangle 3">
            <a:extLst>
              <a:ext uri="{FF2B5EF4-FFF2-40B4-BE49-F238E27FC236}">
                <a16:creationId xmlns:a16="http://schemas.microsoft.com/office/drawing/2014/main" id="{9F8BCD9D-3F75-D4E7-454F-93B69A4E287A}"/>
              </a:ext>
            </a:extLst>
          </p:cNvPr>
          <p:cNvSpPr>
            <a:spLocks noChangeArrowheads="1"/>
          </p:cNvSpPr>
          <p:nvPr/>
        </p:nvSpPr>
        <p:spPr bwMode="auto">
          <a:xfrm>
            <a:off x="2071480" y="1690616"/>
            <a:ext cx="8925339" cy="45624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1721" rIns="0" bIns="1269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Roboto" panose="02000000000000000000" pitchFamily="2" charset="0"/>
              </a:rPr>
              <a:t>JSON can store Lists, bools, numbers, tuples and dictionaries. But to be saved into a file, all these structures must be reduced to strings. It is the string version that can be read or written to a file. Python has a JSON module that will help converting the data structures to JSON strings. Use the </a:t>
            </a:r>
            <a:r>
              <a:rPr kumimoji="0" lang="en-US" altLang="en-US" b="0" i="0" u="none" strike="noStrike" cap="none" normalizeH="0" baseline="0" dirty="0">
                <a:ln>
                  <a:noFill/>
                </a:ln>
                <a:solidFill>
                  <a:srgbClr val="000000"/>
                </a:solidFill>
                <a:effectLst/>
                <a:latin typeface="Arial Unicode MS"/>
              </a:rPr>
              <a:t>import</a:t>
            </a:r>
            <a:r>
              <a:rPr kumimoji="0" lang="en-US" altLang="en-US" b="0" i="0" u="none" strike="noStrike" cap="none" normalizeH="0" baseline="0" dirty="0">
                <a:ln>
                  <a:noFill/>
                </a:ln>
                <a:solidFill>
                  <a:srgbClr val="000000"/>
                </a:solidFill>
                <a:effectLst/>
                <a:latin typeface="Roboto" panose="02000000000000000000" pitchFamily="2" charset="0"/>
              </a:rPr>
              <a:t> function to import the JSON module.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Roboto" panose="02000000000000000000" pitchFamily="2" charset="0"/>
              </a:rPr>
              <a:t>The JSON module is mainly used to convert the python dictionary above into a JSON string that can be written into a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24292E"/>
                </a:solidFill>
                <a:effectLst/>
                <a:latin typeface="Arial Unicode MS"/>
              </a:rPr>
              <a:t>json_string</a:t>
            </a:r>
            <a:r>
              <a:rPr kumimoji="0" lang="en-US" altLang="en-US" sz="1400" b="0" i="0" u="none" strike="noStrike" cap="none" normalizeH="0" baseline="0" dirty="0">
                <a:ln>
                  <a:noFill/>
                </a:ln>
                <a:solidFill>
                  <a:srgbClr val="24292E"/>
                </a:solidFill>
                <a:effectLst/>
                <a:latin typeface="Arial Unicode MS"/>
              </a:rPr>
              <a:t> = </a:t>
            </a:r>
            <a:r>
              <a:rPr kumimoji="0" lang="en-US" altLang="en-US" sz="1400" b="0" i="0" u="none" strike="noStrike" cap="none" normalizeH="0" baseline="0" dirty="0" err="1">
                <a:ln>
                  <a:noFill/>
                </a:ln>
                <a:solidFill>
                  <a:srgbClr val="24292E"/>
                </a:solidFill>
                <a:effectLst/>
                <a:latin typeface="Arial Unicode MS"/>
              </a:rPr>
              <a:t>json.dumps</a:t>
            </a:r>
            <a:r>
              <a:rPr kumimoji="0" lang="en-US" altLang="en-US" sz="1400" b="0" i="0" u="none" strike="noStrike" cap="none" normalizeH="0" baseline="0" dirty="0">
                <a:ln>
                  <a:noFill/>
                </a:ln>
                <a:solidFill>
                  <a:srgbClr val="24292E"/>
                </a:solidFill>
                <a:effectLst/>
                <a:latin typeface="Arial Unicode MS"/>
              </a:rPr>
              <a:t>(datastore)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Roboto" panose="02000000000000000000" pitchFamily="2" charset="0"/>
              </a:rPr>
              <a:t>The JSON module can also take a JSON string and convert it back to a dictionary structure: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92E"/>
                </a:solidFill>
                <a:effectLst/>
                <a:latin typeface="Arial Unicode MS"/>
              </a:rPr>
              <a:t>datastore = </a:t>
            </a:r>
            <a:r>
              <a:rPr kumimoji="0" lang="en-US" altLang="en-US" sz="1400" b="0" i="0" u="none" strike="noStrike" cap="none" normalizeH="0" baseline="0" dirty="0" err="1">
                <a:ln>
                  <a:noFill/>
                </a:ln>
                <a:solidFill>
                  <a:srgbClr val="24292E"/>
                </a:solidFill>
                <a:effectLst/>
                <a:latin typeface="Arial Unicode MS"/>
              </a:rPr>
              <a:t>json.loads</a:t>
            </a:r>
            <a:r>
              <a:rPr kumimoji="0" lang="en-US" altLang="en-US" sz="1400" b="0" i="0" u="none" strike="noStrike" cap="none" normalizeH="0" baseline="0" dirty="0">
                <a:ln>
                  <a:noFill/>
                </a:ln>
                <a:solidFill>
                  <a:srgbClr val="24292E"/>
                </a:solidFill>
                <a:effectLst/>
                <a:latin typeface="Arial Unicode MS"/>
              </a:rPr>
              <a:t>(</a:t>
            </a:r>
            <a:r>
              <a:rPr kumimoji="0" lang="en-US" altLang="en-US" sz="1400" b="0" i="0" u="none" strike="noStrike" cap="none" normalizeH="0" baseline="0" dirty="0" err="1">
                <a:ln>
                  <a:noFill/>
                </a:ln>
                <a:solidFill>
                  <a:srgbClr val="24292E"/>
                </a:solidFill>
                <a:effectLst/>
                <a:latin typeface="Arial Unicode MS"/>
              </a:rPr>
              <a:t>json_string</a:t>
            </a:r>
            <a:r>
              <a:rPr kumimoji="0" lang="en-US" altLang="en-US" sz="1400" b="0" i="0" u="none" strike="noStrike" cap="none" normalizeH="0" baseline="0" dirty="0">
                <a:ln>
                  <a:noFill/>
                </a:ln>
                <a:solidFill>
                  <a:srgbClr val="24292E"/>
                </a:solidFill>
                <a:effectLst/>
                <a:latin typeface="Arial Unicode MS"/>
              </a:rPr>
              <a:t>)</a:t>
            </a:r>
            <a:endParaRPr lang="en-US" altLang="en-US" sz="1400" dirty="0">
              <a:solidFill>
                <a:srgbClr val="000000"/>
              </a:solidFill>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rial Unicode MS"/>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9751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969131" y="136525"/>
            <a:ext cx="8421688" cy="557127"/>
          </a:xfrm>
        </p:spPr>
        <p:txBody>
          <a:bodyPr>
            <a:normAutofit/>
          </a:bodyPr>
          <a:lstStyle/>
          <a:p>
            <a:r>
              <a:rPr lang="en-US" sz="2400" b="1" dirty="0" err="1">
                <a:latin typeface="Times New Roman" panose="02020603050405020304" pitchFamily="18" charset="0"/>
                <a:cs typeface="Times New Roman" panose="02020603050405020304" pitchFamily="18" charset="0"/>
              </a:rPr>
              <a:t>Json</a:t>
            </a:r>
            <a:r>
              <a:rPr lang="en-US" sz="2400" b="1" dirty="0">
                <a:latin typeface="Times New Roman" panose="02020603050405020304" pitchFamily="18" charset="0"/>
                <a:cs typeface="Times New Roman" panose="02020603050405020304" pitchFamily="18" charset="0"/>
              </a:rPr>
              <a:t> data insertion using fast </a:t>
            </a:r>
            <a:r>
              <a:rPr lang="en-US" sz="2400" b="1" dirty="0" err="1">
                <a:latin typeface="Times New Roman" panose="02020603050405020304" pitchFamily="18" charset="0"/>
                <a:cs typeface="Times New Roman" panose="02020603050405020304" pitchFamily="18" charset="0"/>
              </a:rPr>
              <a:t>api</a:t>
            </a:r>
            <a:endParaRPr lang="en-US" sz="2400" b="1"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661616" y="1250481"/>
            <a:ext cx="11415101" cy="3531881"/>
          </a:xfrm>
        </p:spPr>
        <p:txBody>
          <a:bodyPr>
            <a:normAutofit/>
          </a:bodyPr>
          <a:lstStyle/>
          <a:p>
            <a:r>
              <a:rPr lang="en-US" sz="1800" dirty="0">
                <a:latin typeface="Times New Roman" panose="02020603050405020304" pitchFamily="18" charset="0"/>
                <a:cs typeface="Times New Roman" panose="02020603050405020304" pitchFamily="18" charset="0"/>
              </a:rPr>
              <a:t>The code defines a HTTP POST endpoint ("/create") in a FASTAPI application that receives a JSON object containing two fields "f1" and "f2" as input. The code then establishes a connection to an Oracle database using the </a:t>
            </a:r>
            <a:r>
              <a:rPr lang="en-US" sz="1800" dirty="0" err="1">
                <a:latin typeface="Times New Roman" panose="02020603050405020304" pitchFamily="18" charset="0"/>
                <a:cs typeface="Times New Roman" panose="02020603050405020304" pitchFamily="18" charset="0"/>
              </a:rPr>
              <a:t>cx_Oracle</a:t>
            </a:r>
            <a:r>
              <a:rPr lang="en-US" sz="1800" dirty="0">
                <a:latin typeface="Times New Roman" panose="02020603050405020304" pitchFamily="18" charset="0"/>
                <a:cs typeface="Times New Roman" panose="02020603050405020304" pitchFamily="18" charset="0"/>
              </a:rPr>
              <a:t> library, inserts the values of "f1" and "f2" into a table named "test1" in the database, and commits the transaction. If any error occurs during the database operation, a HTTP Exception with a status code of 400 and an error message is raised. Finally, the database connection is closed and a success message is returned</a:t>
            </a:r>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 name="Picture 2" descr="Text&#10;&#10;Description automatically generated">
            <a:extLst>
              <a:ext uri="{FF2B5EF4-FFF2-40B4-BE49-F238E27FC236}">
                <a16:creationId xmlns:a16="http://schemas.microsoft.com/office/drawing/2014/main" id="{1B447336-DD54-5115-9846-4DB0D61764B7}"/>
              </a:ext>
            </a:extLst>
          </p:cNvPr>
          <p:cNvPicPr>
            <a:picLocks noChangeAspect="1"/>
          </p:cNvPicPr>
          <p:nvPr/>
        </p:nvPicPr>
        <p:blipFill>
          <a:blip r:embed="rId2"/>
          <a:stretch>
            <a:fillRect/>
          </a:stretch>
        </p:blipFill>
        <p:spPr>
          <a:xfrm>
            <a:off x="2347516" y="2914136"/>
            <a:ext cx="8043303" cy="3431858"/>
          </a:xfrm>
          <a:prstGeom prst="rect">
            <a:avLst/>
          </a:prstGeom>
        </p:spPr>
      </p:pic>
    </p:spTree>
    <p:extLst>
      <p:ext uri="{BB962C8B-B14F-4D97-AF65-F5344CB8AC3E}">
        <p14:creationId xmlns:p14="http://schemas.microsoft.com/office/powerpoint/2010/main" val="501661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240194" y="283326"/>
            <a:ext cx="3844990" cy="1325563"/>
          </a:xfrm>
        </p:spPr>
        <p:txBody>
          <a:bodyPr>
            <a:normAutofit/>
          </a:bodyPr>
          <a:lstStyle/>
          <a:p>
            <a:r>
              <a:rPr lang="es" sz="2400" b="1" dirty="0">
                <a:latin typeface="Times New Roman" panose="02020603050405020304" pitchFamily="18" charset="0"/>
                <a:cs typeface="Times New Roman" panose="02020603050405020304" pitchFamily="18" charset="0"/>
              </a:rPr>
              <a:t>TABLE OF CONTENTS</a:t>
            </a:r>
            <a:endParaRPr lang="en-US"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002454" y="2020903"/>
            <a:ext cx="5242559" cy="3529844"/>
          </a:xfrm>
        </p:spPr>
        <p:txBody>
          <a:bodyPr>
            <a:normAutofit/>
          </a:bodyPr>
          <a:lstStyle/>
          <a:p>
            <a:pPr marL="342900" indent="-342900">
              <a:buFont typeface="+mj-lt"/>
              <a:buAutoNum type="arabicPeriod"/>
            </a:pPr>
            <a:r>
              <a:rPr lang="en-US" sz="1700" dirty="0">
                <a:latin typeface="Times New Roman" panose="02020603050405020304" pitchFamily="18" charset="0"/>
                <a:cs typeface="Times New Roman" panose="02020603050405020304" pitchFamily="18" charset="0"/>
              </a:rPr>
              <a:t>Introduction</a:t>
            </a:r>
          </a:p>
          <a:p>
            <a:pPr marL="342900" indent="-342900">
              <a:buFont typeface="+mj-lt"/>
              <a:buAutoNum type="arabicPeriod"/>
            </a:pPr>
            <a:r>
              <a:rPr lang="en-US" sz="1700" dirty="0">
                <a:latin typeface="Times New Roman" panose="02020603050405020304" pitchFamily="18" charset="0"/>
                <a:cs typeface="Times New Roman" panose="02020603050405020304" pitchFamily="18" charset="0"/>
              </a:rPr>
              <a:t>Oracle </a:t>
            </a:r>
            <a:r>
              <a:rPr lang="en-US" sz="1700" dirty="0">
                <a:latin typeface="Times New Roman" panose="02020603050405020304" pitchFamily="18" charset="0"/>
                <a:cs typeface="Times New Roman" panose="02020603050405020304" pitchFamily="18" charset="0"/>
                <a:sym typeface="Barlow Condensed"/>
              </a:rPr>
              <a:t>Table Structure &amp; Stored Procedure</a:t>
            </a:r>
            <a:r>
              <a:rPr lang="en-US" sz="1700" dirty="0">
                <a:latin typeface="Times New Roman" panose="02020603050405020304" pitchFamily="18" charset="0"/>
                <a:cs typeface="Times New Roman" panose="02020603050405020304" pitchFamily="18" charset="0"/>
              </a:rPr>
              <a:t> </a:t>
            </a:r>
          </a:p>
          <a:p>
            <a:pPr marL="342900" indent="-342900">
              <a:buFont typeface="+mj-lt"/>
              <a:buAutoNum type="arabicPeriod"/>
            </a:pPr>
            <a:r>
              <a:rPr lang="en-US" sz="1700" dirty="0">
                <a:latin typeface="Times New Roman" panose="02020603050405020304" pitchFamily="18" charset="0"/>
                <a:cs typeface="Times New Roman" panose="02020603050405020304" pitchFamily="18" charset="0"/>
              </a:rPr>
              <a:t>Fast API</a:t>
            </a:r>
          </a:p>
          <a:p>
            <a:pPr marL="342900" indent="-342900">
              <a:buFont typeface="+mj-lt"/>
              <a:buAutoNum type="arabicPeriod"/>
            </a:pPr>
            <a:r>
              <a:rPr lang="en-US" sz="1700" dirty="0">
                <a:latin typeface="Times New Roman" panose="02020603050405020304" pitchFamily="18" charset="0"/>
                <a:cs typeface="Times New Roman" panose="02020603050405020304" pitchFamily="18" charset="0"/>
              </a:rPr>
              <a:t>JSON Data Insertion Operation</a:t>
            </a:r>
          </a:p>
          <a:p>
            <a:pPr marL="342900" indent="-342900">
              <a:buFont typeface="+mj-lt"/>
              <a:buAutoNum type="arabicPeriod"/>
            </a:pPr>
            <a:r>
              <a:rPr lang="en-US" sz="1700" dirty="0" err="1">
                <a:latin typeface="Times New Roman" panose="02020603050405020304" pitchFamily="18" charset="0"/>
                <a:cs typeface="Times New Roman" panose="02020603050405020304" pitchFamily="18" charset="0"/>
              </a:rPr>
              <a:t>Pytest</a:t>
            </a:r>
            <a:r>
              <a:rPr lang="en-US" sz="1700" dirty="0">
                <a:latin typeface="Times New Roman" panose="02020603050405020304" pitchFamily="18" charset="0"/>
                <a:cs typeface="Times New Roman" panose="02020603050405020304" pitchFamily="18" charset="0"/>
              </a:rPr>
              <a:t>: Testing environment</a:t>
            </a:r>
          </a:p>
          <a:p>
            <a:pPr marL="342900" indent="-342900">
              <a:buFont typeface="+mj-lt"/>
              <a:buAutoNum type="arabicPeriod"/>
            </a:pPr>
            <a:r>
              <a:rPr lang="en-US" sz="1700" dirty="0">
                <a:latin typeface="Times New Roman" panose="02020603050405020304" pitchFamily="18" charset="0"/>
                <a:cs typeface="Times New Roman" panose="02020603050405020304" pitchFamily="18" charset="0"/>
              </a:rPr>
              <a:t>Security Measures</a:t>
            </a:r>
          </a:p>
          <a:p>
            <a:pPr marL="342900" indent="-342900">
              <a:buFont typeface="+mj-lt"/>
              <a:buAutoNum type="arabicPeriod"/>
            </a:pPr>
            <a:r>
              <a:rPr lang="en-US" sz="1700" dirty="0">
                <a:latin typeface="Times New Roman" panose="02020603050405020304" pitchFamily="18" charset="0"/>
                <a:cs typeface="Times New Roman" panose="02020603050405020304" pitchFamily="18" charset="0"/>
              </a:rPr>
              <a:t>Conclusion</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969131" y="136525"/>
            <a:ext cx="8421688" cy="557127"/>
          </a:xfrm>
        </p:spPr>
        <p:txBody>
          <a:bodyPr>
            <a:normAutofit fontScale="90000"/>
          </a:bodyPr>
          <a:lstStyle/>
          <a:p>
            <a:r>
              <a:rPr lang="en-US" sz="2400" b="1" dirty="0">
                <a:latin typeface="Times New Roman" panose="02020603050405020304" pitchFamily="18" charset="0"/>
                <a:cs typeface="Times New Roman" panose="02020603050405020304" pitchFamily="18" charset="0"/>
              </a:rPr>
              <a:t>OUTPUT of </a:t>
            </a:r>
            <a:r>
              <a:rPr lang="en-US" sz="2400" b="1" dirty="0" err="1">
                <a:latin typeface="Times New Roman" panose="02020603050405020304" pitchFamily="18" charset="0"/>
                <a:cs typeface="Times New Roman" panose="02020603050405020304" pitchFamily="18" charset="0"/>
              </a:rPr>
              <a:t>Json</a:t>
            </a:r>
            <a:r>
              <a:rPr lang="en-US" sz="2400" b="1" dirty="0">
                <a:latin typeface="Times New Roman" panose="02020603050405020304" pitchFamily="18" charset="0"/>
                <a:cs typeface="Times New Roman" panose="02020603050405020304" pitchFamily="18" charset="0"/>
              </a:rPr>
              <a:t> data insertion using fast </a:t>
            </a:r>
            <a:r>
              <a:rPr lang="en-US" sz="2400" b="1" dirty="0" err="1">
                <a:latin typeface="Times New Roman" panose="02020603050405020304" pitchFamily="18" charset="0"/>
                <a:cs typeface="Times New Roman" panose="02020603050405020304" pitchFamily="18" charset="0"/>
              </a:rPr>
              <a:t>api</a:t>
            </a:r>
            <a:endParaRPr lang="en-US" sz="2400" b="1" dirty="0">
              <a:latin typeface="Times New Roman" panose="02020603050405020304" pitchFamily="18" charset="0"/>
              <a:cs typeface="Times New Roman" panose="02020603050405020304" pitchFamily="18" charset="0"/>
            </a:endParaRPr>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E48D7223-59C5-A1F8-C539-A686E7CB946E}"/>
              </a:ext>
            </a:extLst>
          </p:cNvPr>
          <p:cNvPicPr>
            <a:picLocks noChangeAspect="1"/>
          </p:cNvPicPr>
          <p:nvPr/>
        </p:nvPicPr>
        <p:blipFill>
          <a:blip r:embed="rId2"/>
          <a:stretch>
            <a:fillRect/>
          </a:stretch>
        </p:blipFill>
        <p:spPr>
          <a:xfrm>
            <a:off x="244757" y="963223"/>
            <a:ext cx="6216085" cy="32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 program&#10;&#10;Description automatically generated with medium confidence">
            <a:extLst>
              <a:ext uri="{FF2B5EF4-FFF2-40B4-BE49-F238E27FC236}">
                <a16:creationId xmlns:a16="http://schemas.microsoft.com/office/drawing/2014/main" id="{3DE28C39-7E42-D4F1-0EF0-A2A5B5AE73DD}"/>
              </a:ext>
            </a:extLst>
          </p:cNvPr>
          <p:cNvPicPr>
            <a:picLocks noChangeAspect="1"/>
          </p:cNvPicPr>
          <p:nvPr/>
        </p:nvPicPr>
        <p:blipFill>
          <a:blip r:embed="rId3"/>
          <a:stretch>
            <a:fillRect/>
          </a:stretch>
        </p:blipFill>
        <p:spPr>
          <a:xfrm>
            <a:off x="6688260" y="1237019"/>
            <a:ext cx="5122740" cy="5042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10;&#10;Description automatically generated">
            <a:extLst>
              <a:ext uri="{FF2B5EF4-FFF2-40B4-BE49-F238E27FC236}">
                <a16:creationId xmlns:a16="http://schemas.microsoft.com/office/drawing/2014/main" id="{99424E83-BBBB-5384-9C98-1D64CCB599C2}"/>
              </a:ext>
            </a:extLst>
          </p:cNvPr>
          <p:cNvPicPr>
            <a:picLocks noChangeAspect="1"/>
          </p:cNvPicPr>
          <p:nvPr/>
        </p:nvPicPr>
        <p:blipFill>
          <a:blip r:embed="rId4"/>
          <a:stretch>
            <a:fillRect/>
          </a:stretch>
        </p:blipFill>
        <p:spPr>
          <a:xfrm>
            <a:off x="1681672" y="4507937"/>
            <a:ext cx="2834640" cy="1386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C96A900-0DB2-2642-974A-E6459EE398A1}"/>
              </a:ext>
            </a:extLst>
          </p:cNvPr>
          <p:cNvSpPr txBox="1"/>
          <p:nvPr/>
        </p:nvSpPr>
        <p:spPr>
          <a:xfrm>
            <a:off x="244757" y="6048284"/>
            <a:ext cx="6097554" cy="462434"/>
          </a:xfrm>
          <a:prstGeom prst="rect">
            <a:avLst/>
          </a:prstGeom>
          <a:noFill/>
        </p:spPr>
        <p:txBody>
          <a:bodyPr wrap="square">
            <a:spAutoFit/>
          </a:bodyPr>
          <a:lstStyle/>
          <a:p>
            <a:pPr marR="0" lvl="0">
              <a:lnSpc>
                <a:spcPct val="150000"/>
              </a:lnSpc>
              <a:spcBef>
                <a:spcPts val="1000"/>
              </a:spcBef>
              <a:spcAft>
                <a:spcPts val="0"/>
              </a:spcAft>
            </a:pPr>
            <a:r>
              <a:rPr lang="en-US" sz="1800" dirty="0">
                <a:effectLst/>
                <a:latin typeface="Times New Roman" panose="02020603050405020304" pitchFamily="18" charset="0"/>
                <a:ea typeface="Open Sans" panose="020B0606030504020204" pitchFamily="34" charset="0"/>
              </a:rPr>
              <a:t>When checked in the database the data is inserted successfully.</a:t>
            </a:r>
            <a:endParaRPr lang="en-US" sz="1400" dirty="0">
              <a:effectLst/>
              <a:latin typeface="Open Sans" panose="020B0606030504020204" pitchFamily="34" charset="0"/>
              <a:ea typeface="Open Sans" panose="020B0606030504020204" pitchFamily="34" charset="0"/>
            </a:endParaRPr>
          </a:p>
        </p:txBody>
      </p:sp>
    </p:spTree>
    <p:extLst>
      <p:ext uri="{BB962C8B-B14F-4D97-AF65-F5344CB8AC3E}">
        <p14:creationId xmlns:p14="http://schemas.microsoft.com/office/powerpoint/2010/main" val="284821006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0021-3629-A09B-FF8C-C74258D9948F}"/>
              </a:ext>
            </a:extLst>
          </p:cNvPr>
          <p:cNvSpPr>
            <a:spLocks noGrp="1"/>
          </p:cNvSpPr>
          <p:nvPr>
            <p:ph type="title"/>
          </p:nvPr>
        </p:nvSpPr>
        <p:spPr/>
        <p:txBody>
          <a:bodyPr/>
          <a:lstStyle/>
          <a:p>
            <a:r>
              <a:rPr lang="en-US" dirty="0"/>
              <a:t>PYTEST: TESTING ENVIRONMENT</a:t>
            </a:r>
          </a:p>
        </p:txBody>
      </p:sp>
      <p:sp>
        <p:nvSpPr>
          <p:cNvPr id="4" name="Date Placeholder 3">
            <a:extLst>
              <a:ext uri="{FF2B5EF4-FFF2-40B4-BE49-F238E27FC236}">
                <a16:creationId xmlns:a16="http://schemas.microsoft.com/office/drawing/2014/main" id="{E0380F6F-A8E2-E097-81F5-1F896553F11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E19B224-C77A-1BC8-3352-CEC20E1B485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863C560-C7F3-4CB8-74F7-C80B7D09B1E6}"/>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
        <p:nvSpPr>
          <p:cNvPr id="8" name="TextBox 7">
            <a:extLst>
              <a:ext uri="{FF2B5EF4-FFF2-40B4-BE49-F238E27FC236}">
                <a16:creationId xmlns:a16="http://schemas.microsoft.com/office/drawing/2014/main" id="{237B5DDF-BB72-2859-F414-40F5E126A84F}"/>
              </a:ext>
            </a:extLst>
          </p:cNvPr>
          <p:cNvSpPr txBox="1"/>
          <p:nvPr/>
        </p:nvSpPr>
        <p:spPr>
          <a:xfrm>
            <a:off x="1362075" y="1514476"/>
            <a:ext cx="9553575" cy="4015458"/>
          </a:xfrm>
          <a:prstGeom prst="rect">
            <a:avLst/>
          </a:prstGeom>
          <a:noFill/>
        </p:spPr>
        <p:txBody>
          <a:bodyPr wrap="square">
            <a:spAutoFit/>
          </a:bodyPr>
          <a:lstStyle/>
          <a:p>
            <a:pPr marL="342900" indent="-342900">
              <a:lnSpc>
                <a:spcPct val="115000"/>
              </a:lnSpc>
              <a:buFont typeface="Symbol" panose="05050102010706020507" pitchFamily="18" charset="2"/>
              <a:buChar char=""/>
            </a:pPr>
            <a:r>
              <a:rPr lang="en-US" dirty="0">
                <a:latin typeface="Times New Roman" panose="02020603050405020304" pitchFamily="18" charset="0"/>
                <a:ea typeface="Open Sans" panose="020B0606030504020204" pitchFamily="34" charset="0"/>
              </a:rPr>
              <a:t>Pytest is a Python-based testing framework, which is used to write and execute test codes. In the present days of REST services, Pytest is mainly used for API testing even though we can use Pytest to write simple to complex tests, i.e., we can write codes to test API, database, UI, etc.</a:t>
            </a:r>
          </a:p>
          <a:p>
            <a:pPr marR="1133475">
              <a:spcBef>
                <a:spcPts val="2400"/>
              </a:spcBef>
              <a:spcAft>
                <a:spcPts val="0"/>
              </a:spcAft>
            </a:pPr>
            <a:r>
              <a:rPr lang="en-US" sz="1800" b="0" dirty="0">
                <a:solidFill>
                  <a:srgbClr val="000000"/>
                </a:solidFill>
                <a:effectLst/>
                <a:latin typeface="Times New Roman" panose="02020603050405020304" pitchFamily="18" charset="0"/>
                <a:ea typeface="Open Sans" panose="020B0606030504020204" pitchFamily="34" charset="0"/>
              </a:rPr>
              <a:t>Advantages of Pytest</a:t>
            </a:r>
            <a:endParaRPr lang="en-US" sz="1800" b="1" dirty="0">
              <a:effectLst/>
              <a:latin typeface="Open Sans" panose="020B0606030504020204" pitchFamily="34" charset="0"/>
              <a:ea typeface="Open Sans" panose="020B0606030504020204" pitchFamily="34" charset="0"/>
            </a:endParaRPr>
          </a:p>
          <a:p>
            <a:pPr marL="0" marR="0" algn="just">
              <a:spcBef>
                <a:spcPts val="600"/>
              </a:spcBef>
              <a:spcAft>
                <a:spcPts val="720"/>
              </a:spcAft>
            </a:pPr>
            <a:r>
              <a:rPr lang="en-US" sz="1800" dirty="0">
                <a:solidFill>
                  <a:srgbClr val="000000"/>
                </a:solidFill>
                <a:effectLst/>
                <a:latin typeface="Times New Roman" panose="02020603050405020304" pitchFamily="18" charset="0"/>
                <a:ea typeface="Times New Roman" panose="02020603050405020304" pitchFamily="18" charset="0"/>
              </a:rPr>
              <a:t>The advantages of Pytest are as follows −</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Pytest can run multiple tests in parallel, which reduces the execution time of the test suite.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Pytest has its own way to detect the test file and test functions automatically, if not mentioned explicitly.</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Pytest allows us to skip a subset of the tests during execution.</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Pytest allows us to run a subset of the entire test suite.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Pytest is free and open source.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Because of its simple syntax, Pytest is very easy to start with.</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49404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2277042" y="315999"/>
            <a:ext cx="8421688" cy="557127"/>
          </a:xfrm>
        </p:spPr>
        <p:txBody>
          <a:bodyPr>
            <a:normAutofit/>
          </a:bodyPr>
          <a:lstStyle/>
          <a:p>
            <a:r>
              <a:rPr lang="en-US" sz="2200" b="1" dirty="0" err="1">
                <a:latin typeface="Times New Roman" panose="02020603050405020304" pitchFamily="18" charset="0"/>
                <a:cs typeface="Times New Roman" panose="02020603050405020304" pitchFamily="18" charset="0"/>
              </a:rPr>
              <a:t>Pytest</a:t>
            </a:r>
            <a:r>
              <a:rPr lang="en-US" sz="2200" b="1" dirty="0">
                <a:latin typeface="Times New Roman" panose="02020603050405020304" pitchFamily="18" charset="0"/>
                <a:cs typeface="Times New Roman" panose="02020603050405020304" pitchFamily="18" charset="0"/>
              </a:rPr>
              <a:t>: testing environment </a:t>
            </a:r>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3" name="Picture 2" descr="Text&#10;&#10;Description automatically generated">
            <a:extLst>
              <a:ext uri="{FF2B5EF4-FFF2-40B4-BE49-F238E27FC236}">
                <a16:creationId xmlns:a16="http://schemas.microsoft.com/office/drawing/2014/main" id="{1A52251F-7D61-5E91-4A7B-0337AECE29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797" y="1527831"/>
            <a:ext cx="7340549" cy="4033397"/>
          </a:xfrm>
          <a:prstGeom prst="rect">
            <a:avLst/>
          </a:prstGeom>
          <a:noFill/>
          <a:ln>
            <a:noFill/>
          </a:ln>
        </p:spPr>
      </p:pic>
      <p:sp>
        <p:nvSpPr>
          <p:cNvPr id="4" name="TextBox 3">
            <a:extLst>
              <a:ext uri="{FF2B5EF4-FFF2-40B4-BE49-F238E27FC236}">
                <a16:creationId xmlns:a16="http://schemas.microsoft.com/office/drawing/2014/main" id="{ABD17DCD-50EF-922C-8D0F-405B89BF2D31}"/>
              </a:ext>
            </a:extLst>
          </p:cNvPr>
          <p:cNvSpPr txBox="1"/>
          <p:nvPr/>
        </p:nvSpPr>
        <p:spPr>
          <a:xfrm>
            <a:off x="7847045" y="2364996"/>
            <a:ext cx="3819798" cy="3996992"/>
          </a:xfrm>
          <a:prstGeom prst="rect">
            <a:avLst/>
          </a:prstGeom>
          <a:noFill/>
        </p:spPr>
        <p:txBody>
          <a:bodyPr wrap="square" rtlCol="0">
            <a:spAutoFit/>
          </a:bodyPr>
          <a:lstStyle/>
          <a:p>
            <a:pPr>
              <a:lnSpc>
                <a:spcPct val="115000"/>
              </a:lnSpc>
              <a:spcBef>
                <a:spcPts val="1000"/>
              </a:spcBef>
            </a:pPr>
            <a:r>
              <a:rPr lang="en-US" sz="1800" b="1" dirty="0">
                <a:effectLst/>
                <a:latin typeface="Times New Roman" panose="02020603050405020304" pitchFamily="18" charset="0"/>
                <a:ea typeface="Open Sans" panose="020B0606030504020204" pitchFamily="34" charset="0"/>
              </a:rPr>
              <a:t>Creating a testing environment for endpoints using </a:t>
            </a:r>
            <a:r>
              <a:rPr lang="en-US" sz="1800" b="1" dirty="0" err="1">
                <a:effectLst/>
                <a:latin typeface="Times New Roman" panose="02020603050405020304" pitchFamily="18" charset="0"/>
                <a:ea typeface="Open Sans" panose="020B0606030504020204" pitchFamily="34" charset="0"/>
              </a:rPr>
              <a:t>Pytest</a:t>
            </a:r>
            <a:endParaRPr lang="en-US" sz="1800" dirty="0">
              <a:effectLst/>
              <a:latin typeface="Open Sans" panose="020B0606030504020204" pitchFamily="34" charset="0"/>
              <a:ea typeface="Open Sans" panose="020B0606030504020204" pitchFamily="34" charset="0"/>
            </a:endParaRPr>
          </a:p>
          <a:p>
            <a:pPr marR="0">
              <a:lnSpc>
                <a:spcPct val="115000"/>
              </a:lnSpc>
              <a:spcBef>
                <a:spcPts val="1000"/>
              </a:spcBef>
              <a:spcAft>
                <a:spcPts val="0"/>
              </a:spcAft>
            </a:pPr>
            <a:endParaRPr lang="en-US" sz="1400" spc="50" dirty="0">
              <a:latin typeface="Times New Roman" panose="02020603050405020304" pitchFamily="18" charset="0"/>
              <a:ea typeface="Open Sans" panose="020B0606030504020204" pitchFamily="34" charset="0"/>
            </a:endParaRPr>
          </a:p>
          <a:p>
            <a:pPr marL="342900" marR="0" indent="-342900">
              <a:lnSpc>
                <a:spcPct val="115000"/>
              </a:lnSpc>
              <a:spcBef>
                <a:spcPts val="1000"/>
              </a:spcBef>
              <a:spcAft>
                <a:spcPts val="0"/>
              </a:spcAft>
              <a:buFont typeface="Symbol" panose="05050102010706020507" pitchFamily="18" charset="2"/>
              <a:buChar char=""/>
            </a:pPr>
            <a:r>
              <a:rPr lang="en-US" sz="1400" spc="50" dirty="0">
                <a:latin typeface="Times New Roman" panose="02020603050405020304" pitchFamily="18" charset="0"/>
                <a:ea typeface="Open Sans" panose="020B0606030504020204" pitchFamily="34" charset="0"/>
              </a:rPr>
              <a:t>Created four various function with a name starts with test to call the POST endpoint through URL (ENDPOINT variable has the value of URL) and We are using same URL on which our FASTAPI application is running.</a:t>
            </a:r>
          </a:p>
          <a:p>
            <a:pPr marL="342900" marR="0" indent="-342900">
              <a:lnSpc>
                <a:spcPct val="115000"/>
              </a:lnSpc>
              <a:spcBef>
                <a:spcPts val="1000"/>
              </a:spcBef>
              <a:spcAft>
                <a:spcPts val="0"/>
              </a:spcAft>
              <a:buFont typeface="Symbol" panose="05050102010706020507" pitchFamily="18" charset="2"/>
              <a:buChar char=""/>
            </a:pPr>
            <a:r>
              <a:rPr lang="en-US" sz="1400" spc="50" dirty="0">
                <a:latin typeface="Times New Roman" panose="02020603050405020304" pitchFamily="18" charset="0"/>
                <a:ea typeface="Open Sans" panose="020B0606030504020204" pitchFamily="34" charset="0"/>
              </a:rPr>
              <a:t>To Run </a:t>
            </a:r>
            <a:r>
              <a:rPr lang="en-US" sz="1400" spc="50" dirty="0" err="1">
                <a:latin typeface="Times New Roman" panose="02020603050405020304" pitchFamily="18" charset="0"/>
                <a:ea typeface="Open Sans" panose="020B0606030504020204" pitchFamily="34" charset="0"/>
              </a:rPr>
              <a:t>Pytest</a:t>
            </a:r>
            <a:r>
              <a:rPr lang="en-US" sz="1400" spc="50" dirty="0">
                <a:latin typeface="Times New Roman" panose="02020603050405020304" pitchFamily="18" charset="0"/>
                <a:ea typeface="Open Sans" panose="020B0606030504020204" pitchFamily="34" charset="0"/>
              </a:rPr>
              <a:t>, Simply use below command:</a:t>
            </a:r>
          </a:p>
          <a:p>
            <a:pPr marR="0">
              <a:lnSpc>
                <a:spcPct val="115000"/>
              </a:lnSpc>
              <a:spcBef>
                <a:spcPts val="1000"/>
              </a:spcBef>
              <a:spcAft>
                <a:spcPts val="0"/>
              </a:spcAft>
            </a:pPr>
            <a:r>
              <a:rPr lang="en-US" sz="1400" spc="50" dirty="0">
                <a:latin typeface="Times New Roman" panose="02020603050405020304" pitchFamily="18" charset="0"/>
                <a:ea typeface="Open Sans" panose="020B0606030504020204" pitchFamily="34" charset="0"/>
              </a:rPr>
              <a:t>       </a:t>
            </a:r>
            <a:r>
              <a:rPr lang="en-US" sz="1400" b="1" spc="50" dirty="0" err="1">
                <a:solidFill>
                  <a:srgbClr val="FF0000"/>
                </a:solidFill>
                <a:latin typeface="Times New Roman" panose="02020603050405020304" pitchFamily="18" charset="0"/>
                <a:ea typeface="Open Sans" panose="020B0606030504020204" pitchFamily="34" charset="0"/>
              </a:rPr>
              <a:t>Pytest</a:t>
            </a:r>
            <a:endParaRPr lang="en-US" sz="1400" b="1" spc="50" dirty="0">
              <a:solidFill>
                <a:srgbClr val="FF0000"/>
              </a:solidFill>
              <a:latin typeface="Times New Roman" panose="02020603050405020304" pitchFamily="18" charset="0"/>
              <a:ea typeface="Open Sans" panose="020B0606030504020204" pitchFamily="34" charset="0"/>
            </a:endParaRPr>
          </a:p>
          <a:p>
            <a:endParaRPr lang="en-US" dirty="0"/>
          </a:p>
        </p:txBody>
      </p:sp>
    </p:spTree>
    <p:extLst>
      <p:ext uri="{BB962C8B-B14F-4D97-AF65-F5344CB8AC3E}">
        <p14:creationId xmlns:p14="http://schemas.microsoft.com/office/powerpoint/2010/main" val="38146042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2174405" y="43104"/>
            <a:ext cx="8421688" cy="557127"/>
          </a:xfrm>
        </p:spPr>
        <p:txBody>
          <a:bodyPr>
            <a:normAutofit/>
          </a:bodyPr>
          <a:lstStyle/>
          <a:p>
            <a:r>
              <a:rPr lang="en-US" sz="2200" b="1" dirty="0" err="1">
                <a:latin typeface="Times New Roman" panose="02020603050405020304" pitchFamily="18" charset="0"/>
                <a:cs typeface="Times New Roman" panose="02020603050405020304" pitchFamily="18" charset="0"/>
              </a:rPr>
              <a:t>Pytest</a:t>
            </a:r>
            <a:r>
              <a:rPr lang="en-US" sz="2200" b="1" dirty="0">
                <a:latin typeface="Times New Roman" panose="02020603050405020304" pitchFamily="18" charset="0"/>
                <a:cs typeface="Times New Roman" panose="02020603050405020304" pitchFamily="18" charset="0"/>
              </a:rPr>
              <a:t> :testing environment </a:t>
            </a:r>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a16="http://schemas.microsoft.com/office/drawing/2014/main" id="{ABD17DCD-50EF-922C-8D0F-405B89BF2D31}"/>
              </a:ext>
            </a:extLst>
          </p:cNvPr>
          <p:cNvSpPr txBox="1"/>
          <p:nvPr/>
        </p:nvSpPr>
        <p:spPr>
          <a:xfrm>
            <a:off x="7349597" y="610070"/>
            <a:ext cx="4794368" cy="4825360"/>
          </a:xfrm>
          <a:prstGeom prst="rect">
            <a:avLst/>
          </a:prstGeom>
          <a:noFill/>
        </p:spPr>
        <p:txBody>
          <a:bodyPr wrap="square" rtlCol="0">
            <a:spAutoFit/>
          </a:bodyPr>
          <a:lstStyle/>
          <a:p>
            <a:pPr>
              <a:lnSpc>
                <a:spcPct val="115000"/>
              </a:lnSpc>
              <a:spcBef>
                <a:spcPts val="1000"/>
              </a:spcBef>
            </a:pPr>
            <a:r>
              <a:rPr lang="en-US" sz="1800" b="1" dirty="0">
                <a:effectLst/>
                <a:latin typeface="Times New Roman" panose="02020603050405020304" pitchFamily="18" charset="0"/>
                <a:ea typeface="Open Sans" panose="020B0606030504020204" pitchFamily="34" charset="0"/>
              </a:rPr>
              <a:t>JSON data insertion through PYTEST</a:t>
            </a:r>
            <a:endParaRPr lang="en-US" sz="1800" dirty="0">
              <a:effectLst/>
              <a:latin typeface="Open Sans" panose="020B0606030504020204" pitchFamily="34" charset="0"/>
              <a:ea typeface="Open Sans" panose="020B0606030504020204" pitchFamily="34" charset="0"/>
            </a:endParaRPr>
          </a:p>
          <a:p>
            <a:pPr marR="0">
              <a:lnSpc>
                <a:spcPct val="115000"/>
              </a:lnSpc>
              <a:spcBef>
                <a:spcPts val="1000"/>
              </a:spcBef>
              <a:spcAft>
                <a:spcPts val="0"/>
              </a:spcAft>
            </a:pPr>
            <a:endParaRPr lang="en-US" sz="1400" spc="50" dirty="0">
              <a:latin typeface="Times New Roman" panose="02020603050405020304" pitchFamily="18" charset="0"/>
              <a:ea typeface="Open Sans" panose="020B0606030504020204" pitchFamily="34" charset="0"/>
            </a:endParaRPr>
          </a:p>
          <a:p>
            <a:pPr marL="342900" indent="-342900">
              <a:lnSpc>
                <a:spcPct val="115000"/>
              </a:lnSpc>
              <a:spcBef>
                <a:spcPts val="1000"/>
              </a:spcBef>
              <a:buFont typeface="Symbol" panose="05050102010706020507" pitchFamily="18" charset="2"/>
              <a:buChar char=""/>
            </a:pPr>
            <a:r>
              <a:rPr lang="en-US" sz="1400" dirty="0" err="1">
                <a:effectLst/>
                <a:latin typeface="Times New Roman" panose="02020603050405020304" pitchFamily="18" charset="0"/>
                <a:ea typeface="Open Sans" panose="020B0606030504020204" pitchFamily="34" charset="0"/>
                <a:cs typeface="Times New Roman" panose="02020603050405020304" pitchFamily="18" charset="0"/>
              </a:rPr>
              <a:t>Pytest</a:t>
            </a:r>
            <a:r>
              <a:rPr lang="en-US" sz="1400" dirty="0">
                <a:effectLst/>
                <a:latin typeface="Times New Roman" panose="02020603050405020304" pitchFamily="18" charset="0"/>
                <a:ea typeface="Open Sans" panose="020B0606030504020204" pitchFamily="34" charset="0"/>
                <a:cs typeface="Times New Roman" panose="02020603050405020304" pitchFamily="18" charset="0"/>
              </a:rPr>
              <a:t> code for reading external JSON files and then loading that file into the JSON data variable.</a:t>
            </a:r>
          </a:p>
          <a:p>
            <a:pPr marL="342900" indent="-342900">
              <a:lnSpc>
                <a:spcPct val="115000"/>
              </a:lnSpc>
              <a:spcBef>
                <a:spcPts val="1000"/>
              </a:spcBef>
              <a:buFont typeface="Symbol" panose="05050102010706020507" pitchFamily="18" charset="2"/>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Sending request on post endpoint with a name of creation to insert the data that we have read from external files </a:t>
            </a:r>
          </a:p>
          <a:p>
            <a:pPr marL="342900" indent="-342900">
              <a:lnSpc>
                <a:spcPct val="115000"/>
              </a:lnSpc>
              <a:spcBef>
                <a:spcPts val="1000"/>
              </a:spcBef>
              <a:buFont typeface="Symbol" panose="05050102010706020507" pitchFamily="18" charset="2"/>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 We have created an endpoint that accepts a dictionary, and we are passing /reading </a:t>
            </a:r>
            <a:r>
              <a:rPr lang="en-US" sz="1400" dirty="0" err="1">
                <a:latin typeface="Times New Roman" panose="02020603050405020304" pitchFamily="18" charset="0"/>
                <a:ea typeface="Open Sans" panose="020B0606030504020204" pitchFamily="34" charset="0"/>
                <a:cs typeface="Times New Roman" panose="02020603050405020304" pitchFamily="18" charset="0"/>
              </a:rPr>
              <a:t>json</a:t>
            </a:r>
            <a:r>
              <a:rPr lang="en-US" sz="1400" dirty="0">
                <a:latin typeface="Times New Roman" panose="02020603050405020304" pitchFamily="18" charset="0"/>
                <a:ea typeface="Open Sans" panose="020B0606030504020204" pitchFamily="34" charset="0"/>
                <a:cs typeface="Times New Roman" panose="02020603050405020304" pitchFamily="18" charset="0"/>
              </a:rPr>
              <a:t> data from external JSON file through </a:t>
            </a:r>
            <a:r>
              <a:rPr lang="en-US" sz="1400" dirty="0" err="1">
                <a:latin typeface="Times New Roman" panose="02020603050405020304" pitchFamily="18" charset="0"/>
                <a:ea typeface="Open Sans" panose="020B0606030504020204" pitchFamily="34" charset="0"/>
                <a:cs typeface="Times New Roman" panose="02020603050405020304" pitchFamily="18" charset="0"/>
              </a:rPr>
              <a:t>Pytest</a:t>
            </a:r>
            <a:r>
              <a:rPr lang="en-US" sz="1400" dirty="0">
                <a:latin typeface="Times New Roman" panose="02020603050405020304" pitchFamily="18" charset="0"/>
                <a:ea typeface="Open Sans" panose="020B0606030504020204" pitchFamily="34" charset="0"/>
                <a:cs typeface="Times New Roman" panose="02020603050405020304" pitchFamily="18" charset="0"/>
              </a:rPr>
              <a:t> code</a:t>
            </a:r>
          </a:p>
          <a:p>
            <a:pPr marL="342900" indent="-342900">
              <a:lnSpc>
                <a:spcPct val="115000"/>
              </a:lnSpc>
              <a:spcBef>
                <a:spcPts val="1000"/>
              </a:spcBef>
              <a:buFont typeface="Symbol" panose="05050102010706020507" pitchFamily="18" charset="2"/>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We are iterating inside the list that we have passed inside JSON data</a:t>
            </a:r>
          </a:p>
          <a:p>
            <a:pPr marL="342900" indent="-342900">
              <a:lnSpc>
                <a:spcPct val="115000"/>
              </a:lnSpc>
              <a:spcBef>
                <a:spcPts val="1000"/>
              </a:spcBef>
              <a:buFont typeface="Symbol" panose="05050102010706020507" pitchFamily="18" charset="2"/>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Inside the list it will go to first element and will take the values of F1 and F2 keys and then pointer will move to next element of info list</a:t>
            </a:r>
          </a:p>
          <a:p>
            <a:pPr marL="342900" marR="0" indent="-342900">
              <a:lnSpc>
                <a:spcPct val="115000"/>
              </a:lnSpc>
              <a:spcBef>
                <a:spcPts val="1000"/>
              </a:spcBef>
              <a:spcAft>
                <a:spcPts val="0"/>
              </a:spcAft>
              <a:buFont typeface="Symbol" panose="05050102010706020507" pitchFamily="18" charset="2"/>
              <a:buChar char=""/>
            </a:pPr>
            <a:endParaRPr lang="en-US" dirty="0"/>
          </a:p>
        </p:txBody>
      </p:sp>
      <p:pic>
        <p:nvPicPr>
          <p:cNvPr id="5" name="Content Placeholder 4" descr="Text&#10;&#10;Description automatically generated">
            <a:extLst>
              <a:ext uri="{FF2B5EF4-FFF2-40B4-BE49-F238E27FC236}">
                <a16:creationId xmlns:a16="http://schemas.microsoft.com/office/drawing/2014/main" id="{EE058247-ED16-E5DD-3B80-085C4898DC7B}"/>
              </a:ext>
            </a:extLst>
          </p:cNvPr>
          <p:cNvPicPr>
            <a:picLocks noGrp="1" noChangeAspect="1"/>
          </p:cNvPicPr>
          <p:nvPr>
            <p:ph sz="half" idx="14"/>
          </p:nvPr>
        </p:nvPicPr>
        <p:blipFill>
          <a:blip r:embed="rId2">
            <a:extLst>
              <a:ext uri="{28A0092B-C50C-407E-A947-70E740481C1C}">
                <a14:useLocalDpi xmlns:a14="http://schemas.microsoft.com/office/drawing/2010/main" val="0"/>
              </a:ext>
            </a:extLst>
          </a:blip>
          <a:srcRect/>
          <a:stretch>
            <a:fillRect/>
          </a:stretch>
        </p:blipFill>
        <p:spPr bwMode="auto">
          <a:xfrm>
            <a:off x="250197" y="538412"/>
            <a:ext cx="4200505" cy="3360404"/>
          </a:xfrm>
          <a:prstGeom prst="rect">
            <a:avLst/>
          </a:prstGeom>
          <a:noFill/>
          <a:ln>
            <a:noFill/>
          </a:ln>
        </p:spPr>
      </p:pic>
      <p:pic>
        <p:nvPicPr>
          <p:cNvPr id="6" name="Picture 5" descr="Text&#10;&#10;Description automatically generated">
            <a:extLst>
              <a:ext uri="{FF2B5EF4-FFF2-40B4-BE49-F238E27FC236}">
                <a16:creationId xmlns:a16="http://schemas.microsoft.com/office/drawing/2014/main" id="{56788790-2C8C-0A8D-3CEF-2D2E2AE71D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9499" y="878487"/>
            <a:ext cx="2895600" cy="876300"/>
          </a:xfrm>
          <a:prstGeom prst="rect">
            <a:avLst/>
          </a:prstGeom>
          <a:noFill/>
          <a:ln>
            <a:noFill/>
          </a:ln>
        </p:spPr>
      </p:pic>
      <p:pic>
        <p:nvPicPr>
          <p:cNvPr id="7" name="Picture 6" descr="Graphical user interface, text&#10;&#10;Description automatically generated">
            <a:extLst>
              <a:ext uri="{FF2B5EF4-FFF2-40B4-BE49-F238E27FC236}">
                <a16:creationId xmlns:a16="http://schemas.microsoft.com/office/drawing/2014/main" id="{8337D2F4-C76C-7E42-DCC4-C2B6D9C7C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85463" y="1992325"/>
            <a:ext cx="3177540" cy="777240"/>
          </a:xfrm>
          <a:prstGeom prst="rect">
            <a:avLst/>
          </a:prstGeom>
          <a:noFill/>
          <a:ln>
            <a:noFill/>
          </a:ln>
        </p:spPr>
      </p:pic>
      <p:pic>
        <p:nvPicPr>
          <p:cNvPr id="9" name="Picture 8" descr="Text&#10;&#10;Description automatically generated">
            <a:extLst>
              <a:ext uri="{FF2B5EF4-FFF2-40B4-BE49-F238E27FC236}">
                <a16:creationId xmlns:a16="http://schemas.microsoft.com/office/drawing/2014/main" id="{36E6FC30-DDDD-1759-C263-D914771F9C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6891" y="3956787"/>
            <a:ext cx="4794369" cy="1352258"/>
          </a:xfrm>
          <a:prstGeom prst="rect">
            <a:avLst/>
          </a:prstGeom>
          <a:noFill/>
          <a:ln>
            <a:noFill/>
          </a:ln>
        </p:spPr>
      </p:pic>
      <p:pic>
        <p:nvPicPr>
          <p:cNvPr id="10" name="Picture 9" descr="Text&#10;&#10;Description automatically generated">
            <a:extLst>
              <a:ext uri="{FF2B5EF4-FFF2-40B4-BE49-F238E27FC236}">
                <a16:creationId xmlns:a16="http://schemas.microsoft.com/office/drawing/2014/main" id="{15A62384-301D-498E-01BC-5F171D9832B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49098" y="4881349"/>
            <a:ext cx="6782345" cy="1852102"/>
          </a:xfrm>
          <a:prstGeom prst="rect">
            <a:avLst/>
          </a:prstGeom>
          <a:noFill/>
          <a:ln>
            <a:noFill/>
          </a:ln>
        </p:spPr>
      </p:pic>
    </p:spTree>
    <p:extLst>
      <p:ext uri="{BB962C8B-B14F-4D97-AF65-F5344CB8AC3E}">
        <p14:creationId xmlns:p14="http://schemas.microsoft.com/office/powerpoint/2010/main" val="256854994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428F-FB52-D020-5620-196A28FBEA6B}"/>
              </a:ext>
            </a:extLst>
          </p:cNvPr>
          <p:cNvSpPr>
            <a:spLocks noGrp="1"/>
          </p:cNvSpPr>
          <p:nvPr>
            <p:ph type="title"/>
          </p:nvPr>
        </p:nvSpPr>
        <p:spPr/>
        <p:txBody>
          <a:bodyPr/>
          <a:lstStyle/>
          <a:p>
            <a:r>
              <a:rPr lang="en-US" dirty="0"/>
              <a:t>Research on </a:t>
            </a:r>
            <a:r>
              <a:rPr lang="en-US" dirty="0" err="1"/>
              <a:t>api</a:t>
            </a:r>
            <a:r>
              <a:rPr lang="en-US" dirty="0"/>
              <a:t> security measures</a:t>
            </a:r>
          </a:p>
        </p:txBody>
      </p:sp>
      <p:sp>
        <p:nvSpPr>
          <p:cNvPr id="4" name="Date Placeholder 3">
            <a:extLst>
              <a:ext uri="{FF2B5EF4-FFF2-40B4-BE49-F238E27FC236}">
                <a16:creationId xmlns:a16="http://schemas.microsoft.com/office/drawing/2014/main" id="{ED85BEF8-94D5-E537-46F9-E197CDB79C6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58BD50F-C21D-13B6-3DE5-A1FCFD276B3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EB83B7F-694D-822F-2071-9510A8E7581E}"/>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4071058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2209800" y="274725"/>
            <a:ext cx="8421688" cy="557127"/>
          </a:xfrm>
        </p:spPr>
        <p:txBody>
          <a:bodyPr>
            <a:normAutofit/>
          </a:bodyPr>
          <a:lstStyle/>
          <a:p>
            <a:r>
              <a:rPr lang="en-US" sz="2200" b="1" dirty="0">
                <a:latin typeface="Times New Roman" panose="02020603050405020304" pitchFamily="18" charset="0"/>
                <a:cs typeface="Times New Roman" panose="02020603050405020304" pitchFamily="18" charset="0"/>
              </a:rPr>
              <a:t>Research on security measure</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1175004" y="873126"/>
            <a:ext cx="9841991" cy="5483224"/>
          </a:xfrm>
        </p:spPr>
        <p:txBody>
          <a:bodyPr>
            <a:normAutofit/>
          </a:bodyPr>
          <a:lstStyle/>
          <a:p>
            <a:pPr marL="342900" lvl="0" indent="-342900">
              <a:lnSpc>
                <a:spcPct val="115000"/>
              </a:lnSpc>
              <a:spcBef>
                <a:spcPts val="1000"/>
              </a:spcBef>
              <a:buFont typeface="Symbol" panose="05050102010706020507" pitchFamily="18" charset="2"/>
              <a:buChar char=""/>
            </a:pPr>
            <a:r>
              <a:rPr lang="en-CA" dirty="0">
                <a:effectLst/>
                <a:latin typeface="Times New Roman" panose="02020603050405020304" pitchFamily="18" charset="0"/>
                <a:ea typeface="Open Sans" panose="020B0606030504020204" pitchFamily="34" charset="0"/>
              </a:rPr>
              <a:t>JWT is a compact and self-contained way for securely transmitting information between parties as a JSON object. In the context of </a:t>
            </a:r>
            <a:r>
              <a:rPr lang="en-CA" dirty="0" err="1">
                <a:effectLst/>
                <a:latin typeface="Times New Roman" panose="02020603050405020304" pitchFamily="18" charset="0"/>
                <a:ea typeface="Open Sans" panose="020B0606030504020204" pitchFamily="34" charset="0"/>
              </a:rPr>
              <a:t>FastAPI</a:t>
            </a:r>
            <a:r>
              <a:rPr lang="en-CA" dirty="0">
                <a:effectLst/>
                <a:latin typeface="Times New Roman" panose="02020603050405020304" pitchFamily="18" charset="0"/>
                <a:ea typeface="Open Sans" panose="020B0606030504020204" pitchFamily="34" charset="0"/>
              </a:rPr>
              <a:t>, JWT is commonly used for authentication and authorization.</a:t>
            </a:r>
            <a:endParaRPr lang="en-CA" dirty="0">
              <a:effectLst/>
              <a:latin typeface="Open Sans" panose="020B0606030504020204" pitchFamily="34" charset="0"/>
              <a:ea typeface="Open Sans" panose="020B0606030504020204" pitchFamily="34" charset="0"/>
            </a:endParaRPr>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12A75295-F603-8BA5-4873-FE86E0051070}"/>
              </a:ext>
            </a:extLst>
          </p:cNvPr>
          <p:cNvPicPr>
            <a:picLocks noChangeAspect="1"/>
          </p:cNvPicPr>
          <p:nvPr/>
        </p:nvPicPr>
        <p:blipFill>
          <a:blip r:embed="rId2"/>
          <a:stretch>
            <a:fillRect/>
          </a:stretch>
        </p:blipFill>
        <p:spPr>
          <a:xfrm>
            <a:off x="1978383" y="1754627"/>
            <a:ext cx="8540031" cy="4288377"/>
          </a:xfrm>
          <a:prstGeom prst="rect">
            <a:avLst/>
          </a:prstGeom>
        </p:spPr>
      </p:pic>
    </p:spTree>
    <p:extLst>
      <p:ext uri="{BB962C8B-B14F-4D97-AF65-F5344CB8AC3E}">
        <p14:creationId xmlns:p14="http://schemas.microsoft.com/office/powerpoint/2010/main" val="11592122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2209800" y="274725"/>
            <a:ext cx="8421688" cy="557127"/>
          </a:xfrm>
        </p:spPr>
        <p:txBody>
          <a:bodyPr>
            <a:normAutofit/>
          </a:bodyPr>
          <a:lstStyle/>
          <a:p>
            <a:r>
              <a:rPr lang="en-US" sz="2200" b="1" dirty="0">
                <a:latin typeface="Times New Roman" panose="02020603050405020304" pitchFamily="18" charset="0"/>
                <a:cs typeface="Times New Roman" panose="02020603050405020304" pitchFamily="18" charset="0"/>
              </a:rPr>
              <a:t>Research on security measure</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1175004" y="873126"/>
            <a:ext cx="9841991" cy="5483224"/>
          </a:xfrm>
        </p:spPr>
        <p:txBody>
          <a:bodyPr>
            <a:normAutofit/>
          </a:bodyPr>
          <a:lstStyle/>
          <a:p>
            <a:pPr marL="342900" lvl="0" indent="-342900">
              <a:lnSpc>
                <a:spcPct val="115000"/>
              </a:lnSpc>
              <a:spcBef>
                <a:spcPts val="1000"/>
              </a:spcBef>
              <a:buFont typeface="Symbol" panose="05050102010706020507" pitchFamily="18" charset="2"/>
              <a:buChar char=""/>
            </a:pPr>
            <a:r>
              <a:rPr lang="en-CA" dirty="0">
                <a:effectLst/>
                <a:latin typeface="Times New Roman" panose="02020603050405020304" pitchFamily="18" charset="0"/>
                <a:ea typeface="Open Sans" panose="020B0606030504020204" pitchFamily="34" charset="0"/>
              </a:rPr>
              <a:t>The JWT token is generated by encoding a payload (which contains information such as username, user ID, etc.) using a secret key and an algorithm. The encoded JWT token is then passed in the header of an HTTP request to access a protected endpoint.</a:t>
            </a:r>
            <a:endParaRPr lang="en-CA" dirty="0">
              <a:effectLst/>
              <a:latin typeface="Open Sans" panose="020B0606030504020204" pitchFamily="34" charset="0"/>
              <a:ea typeface="Open Sans" panose="020B0606030504020204" pitchFamily="34" charset="0"/>
            </a:endParaRPr>
          </a:p>
          <a:p>
            <a:pPr marL="342900" lvl="0" indent="-342900">
              <a:lnSpc>
                <a:spcPct val="115000"/>
              </a:lnSpc>
              <a:buFont typeface="Symbol" panose="05050102010706020507" pitchFamily="18" charset="2"/>
              <a:buChar char=""/>
            </a:pPr>
            <a:r>
              <a:rPr lang="en-CA" dirty="0">
                <a:effectLst/>
                <a:latin typeface="Times New Roman" panose="02020603050405020304" pitchFamily="18" charset="0"/>
                <a:ea typeface="Open Sans" panose="020B0606030504020204" pitchFamily="34" charset="0"/>
              </a:rPr>
              <a:t>Here I have implemented basic JWT in my code on the local machine in sample database:</a:t>
            </a:r>
            <a:endParaRPr lang="en-CA" dirty="0">
              <a:effectLst/>
              <a:latin typeface="Open Sans" panose="020B0606030504020204" pitchFamily="34" charset="0"/>
              <a:ea typeface="Open Sans" panose="020B0606030504020204" pitchFamily="34" charset="0"/>
            </a:endParaRPr>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descr="Text&#10;&#10;Description automatically generated">
            <a:extLst>
              <a:ext uri="{FF2B5EF4-FFF2-40B4-BE49-F238E27FC236}">
                <a16:creationId xmlns:a16="http://schemas.microsoft.com/office/drawing/2014/main" id="{60C959E2-9D08-93CD-7552-43B28B4C3176}"/>
              </a:ext>
            </a:extLst>
          </p:cNvPr>
          <p:cNvPicPr/>
          <p:nvPr/>
        </p:nvPicPr>
        <p:blipFill>
          <a:blip r:embed="rId2"/>
          <a:srcRect/>
          <a:stretch>
            <a:fillRect/>
          </a:stretch>
        </p:blipFill>
        <p:spPr>
          <a:xfrm>
            <a:off x="6420644" y="2486025"/>
            <a:ext cx="5350932" cy="3105150"/>
          </a:xfrm>
          <a:prstGeom prst="rect">
            <a:avLst/>
          </a:prstGeom>
          <a:ln/>
        </p:spPr>
      </p:pic>
      <p:pic>
        <p:nvPicPr>
          <p:cNvPr id="5" name="Picture 4">
            <a:extLst>
              <a:ext uri="{FF2B5EF4-FFF2-40B4-BE49-F238E27FC236}">
                <a16:creationId xmlns:a16="http://schemas.microsoft.com/office/drawing/2014/main" id="{117BE412-BE44-8B72-6081-63BCFEF6E2B4}"/>
              </a:ext>
            </a:extLst>
          </p:cNvPr>
          <p:cNvPicPr/>
          <p:nvPr/>
        </p:nvPicPr>
        <p:blipFill>
          <a:blip r:embed="rId3"/>
          <a:srcRect/>
          <a:stretch>
            <a:fillRect/>
          </a:stretch>
        </p:blipFill>
        <p:spPr>
          <a:xfrm>
            <a:off x="420424" y="2644775"/>
            <a:ext cx="4785784" cy="2946400"/>
          </a:xfrm>
          <a:prstGeom prst="rect">
            <a:avLst/>
          </a:prstGeom>
          <a:ln/>
        </p:spPr>
      </p:pic>
    </p:spTree>
    <p:extLst>
      <p:ext uri="{BB962C8B-B14F-4D97-AF65-F5344CB8AC3E}">
        <p14:creationId xmlns:p14="http://schemas.microsoft.com/office/powerpoint/2010/main" val="2909611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DB12-DA16-B736-40D8-9239322150B4}"/>
              </a:ext>
            </a:extLst>
          </p:cNvPr>
          <p:cNvSpPr>
            <a:spLocks noGrp="1"/>
          </p:cNvSpPr>
          <p:nvPr>
            <p:ph type="title"/>
          </p:nvPr>
        </p:nvSpPr>
        <p:spPr>
          <a:xfrm>
            <a:off x="838200" y="262372"/>
            <a:ext cx="10515600" cy="457294"/>
          </a:xfrm>
        </p:spPr>
        <p:txBody>
          <a:bodyPr>
            <a:normAutofit fontScale="90000"/>
          </a:bodyPr>
          <a:lstStyle/>
          <a:p>
            <a:r>
              <a:rPr lang="en-US" dirty="0"/>
              <a:t>conclusion</a:t>
            </a:r>
          </a:p>
        </p:txBody>
      </p:sp>
      <p:sp>
        <p:nvSpPr>
          <p:cNvPr id="4" name="Date Placeholder 3">
            <a:extLst>
              <a:ext uri="{FF2B5EF4-FFF2-40B4-BE49-F238E27FC236}">
                <a16:creationId xmlns:a16="http://schemas.microsoft.com/office/drawing/2014/main" id="{6F1FF4C3-E419-7D59-57F9-46D38B0C1A5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712C976-5F5E-089A-7CFC-A93F83D45C9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90A0E36-4788-D6B8-AA35-1B61BC296519}"/>
              </a:ext>
            </a:extLst>
          </p:cNvPr>
          <p:cNvSpPr>
            <a:spLocks noGrp="1"/>
          </p:cNvSpPr>
          <p:nvPr>
            <p:ph type="sldNum" sz="quarter" idx="12"/>
          </p:nvPr>
        </p:nvSpPr>
        <p:spPr/>
        <p:txBody>
          <a:bodyPr/>
          <a:lstStyle/>
          <a:p>
            <a:fld id="{A49DFD55-3C28-40EF-9E31-A92D2E4017FF}" type="slidenum">
              <a:rPr lang="en-US" smtClean="0"/>
              <a:pPr/>
              <a:t>27</a:t>
            </a:fld>
            <a:endParaRPr lang="en-US" dirty="0"/>
          </a:p>
        </p:txBody>
      </p:sp>
      <p:graphicFrame>
        <p:nvGraphicFramePr>
          <p:cNvPr id="7" name="Table 7">
            <a:extLst>
              <a:ext uri="{FF2B5EF4-FFF2-40B4-BE49-F238E27FC236}">
                <a16:creationId xmlns:a16="http://schemas.microsoft.com/office/drawing/2014/main" id="{6AD4CB57-3328-A3F7-020D-7FEE2F0CB088}"/>
              </a:ext>
            </a:extLst>
          </p:cNvPr>
          <p:cNvGraphicFramePr>
            <a:graphicFrameLocks noGrp="1"/>
          </p:cNvGraphicFramePr>
          <p:nvPr>
            <p:extLst>
              <p:ext uri="{D42A27DB-BD31-4B8C-83A1-F6EECF244321}">
                <p14:modId xmlns:p14="http://schemas.microsoft.com/office/powerpoint/2010/main" val="3708203083"/>
              </p:ext>
            </p:extLst>
          </p:nvPr>
        </p:nvGraphicFramePr>
        <p:xfrm>
          <a:off x="508602" y="719669"/>
          <a:ext cx="11397648" cy="6190413"/>
        </p:xfrm>
        <a:graphic>
          <a:graphicData uri="http://schemas.openxmlformats.org/drawingml/2006/table">
            <a:tbl>
              <a:tblPr firstRow="1" bandRow="1">
                <a:tableStyleId>{073A0DAA-6AF3-43AB-8588-CEC1D06C72B9}</a:tableStyleId>
              </a:tblPr>
              <a:tblGrid>
                <a:gridCol w="3799216">
                  <a:extLst>
                    <a:ext uri="{9D8B030D-6E8A-4147-A177-3AD203B41FA5}">
                      <a16:colId xmlns:a16="http://schemas.microsoft.com/office/drawing/2014/main" val="3407206030"/>
                    </a:ext>
                  </a:extLst>
                </a:gridCol>
                <a:gridCol w="3799216">
                  <a:extLst>
                    <a:ext uri="{9D8B030D-6E8A-4147-A177-3AD203B41FA5}">
                      <a16:colId xmlns:a16="http://schemas.microsoft.com/office/drawing/2014/main" val="1891959033"/>
                    </a:ext>
                  </a:extLst>
                </a:gridCol>
                <a:gridCol w="3799216">
                  <a:extLst>
                    <a:ext uri="{9D8B030D-6E8A-4147-A177-3AD203B41FA5}">
                      <a16:colId xmlns:a16="http://schemas.microsoft.com/office/drawing/2014/main" val="2834983667"/>
                    </a:ext>
                  </a:extLst>
                </a:gridCol>
              </a:tblGrid>
              <a:tr h="384615">
                <a:tc>
                  <a:txBody>
                    <a:bodyPr/>
                    <a:lstStyle/>
                    <a:p>
                      <a:r>
                        <a:rPr lang="en-US" dirty="0"/>
                        <a:t>Project Module</a:t>
                      </a:r>
                    </a:p>
                  </a:txBody>
                  <a:tcPr/>
                </a:tc>
                <a:tc>
                  <a:txBody>
                    <a:bodyPr/>
                    <a:lstStyle/>
                    <a:p>
                      <a:r>
                        <a:rPr lang="en-US" dirty="0"/>
                        <a:t>Sponsor Feedback</a:t>
                      </a:r>
                    </a:p>
                  </a:txBody>
                  <a:tcPr/>
                </a:tc>
                <a:tc>
                  <a:txBody>
                    <a:bodyPr/>
                    <a:lstStyle/>
                    <a:p>
                      <a:r>
                        <a:rPr lang="en-US" dirty="0"/>
                        <a:t>Team Feedback</a:t>
                      </a:r>
                    </a:p>
                  </a:txBody>
                  <a:tcPr/>
                </a:tc>
                <a:extLst>
                  <a:ext uri="{0D108BD9-81ED-4DB2-BD59-A6C34878D82A}">
                    <a16:rowId xmlns:a16="http://schemas.microsoft.com/office/drawing/2014/main" val="3274690769"/>
                  </a:ext>
                </a:extLst>
              </a:tr>
              <a:tr h="1408173">
                <a:tc>
                  <a:txBody>
                    <a:bodyPr/>
                    <a:lstStyle/>
                    <a:p>
                      <a:r>
                        <a:rPr lang="en-US" dirty="0"/>
                        <a:t>FAST API</a:t>
                      </a:r>
                    </a:p>
                  </a:txBody>
                  <a:tcPr/>
                </a:tc>
                <a:tc>
                  <a:txBody>
                    <a:bodyPr/>
                    <a:lstStyle/>
                    <a:p>
                      <a:r>
                        <a:rPr lang="en-US" dirty="0"/>
                        <a:t>Successful Implementation all the way to production deployment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effectLst/>
                          <a:latin typeface="+mn-lt"/>
                          <a:ea typeface="+mn-ea"/>
                          <a:cs typeface="+mn-cs"/>
                        </a:rPr>
                        <a:t>Using Fast API as the foundation for the API web framework is a wise choice. This will allow Sun Crest to handle a large volume of requests and provide real-time responses.</a:t>
                      </a: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877890274"/>
                  </a:ext>
                </a:extLst>
              </a:tr>
              <a:tr h="1144140">
                <a:tc>
                  <a:txBody>
                    <a:bodyPr/>
                    <a:lstStyle/>
                    <a:p>
                      <a:r>
                        <a:rPr lang="en-US" dirty="0"/>
                        <a:t>GET/ POST/ JSON</a:t>
                      </a:r>
                    </a:p>
                  </a:txBody>
                  <a:tcPr/>
                </a:tc>
                <a:tc>
                  <a:txBody>
                    <a:bodyPr/>
                    <a:lstStyle/>
                    <a:p>
                      <a:r>
                        <a:rPr lang="en-US" dirty="0"/>
                        <a:t>Successful Implementation of every method type required by Suncrest including processing of JSON streams</a:t>
                      </a:r>
                    </a:p>
                  </a:txBody>
                  <a:tcPr/>
                </a:tc>
                <a:tc>
                  <a:txBody>
                    <a:bodyPr/>
                    <a:lstStyle/>
                    <a:p>
                      <a:r>
                        <a:rPr lang="en-US" dirty="0"/>
                        <a:t>We have created GET/POST/ endpoint to read and insert structured </a:t>
                      </a:r>
                      <a:r>
                        <a:rPr lang="en-US"/>
                        <a:t>and JSON </a:t>
                      </a:r>
                      <a:r>
                        <a:rPr lang="en-US" dirty="0"/>
                        <a:t>data to the database.</a:t>
                      </a:r>
                    </a:p>
                  </a:txBody>
                  <a:tcPr/>
                </a:tc>
                <a:extLst>
                  <a:ext uri="{0D108BD9-81ED-4DB2-BD59-A6C34878D82A}">
                    <a16:rowId xmlns:a16="http://schemas.microsoft.com/office/drawing/2014/main" val="2279466934"/>
                  </a:ext>
                </a:extLst>
              </a:tr>
              <a:tr h="1144140">
                <a:tc>
                  <a:txBody>
                    <a:bodyPr/>
                    <a:lstStyle/>
                    <a:p>
                      <a:r>
                        <a:rPr lang="en-US" dirty="0"/>
                        <a:t>PYTEST</a:t>
                      </a:r>
                    </a:p>
                  </a:txBody>
                  <a:tcPr/>
                </a:tc>
                <a:tc>
                  <a:txBody>
                    <a:bodyPr/>
                    <a:lstStyle/>
                    <a:p>
                      <a:r>
                        <a:rPr lang="en-US" dirty="0"/>
                        <a:t>Successful Implementation of comprehensive testing framework</a:t>
                      </a:r>
                    </a:p>
                  </a:txBody>
                  <a:tcPr/>
                </a:tc>
                <a:tc>
                  <a:txBody>
                    <a:bodyPr/>
                    <a:lstStyle/>
                    <a:p>
                      <a:r>
                        <a:rPr lang="en-US" dirty="0"/>
                        <a:t>We have tested the various endpoints by calling Pytest functions parallelly from different testing Environment.</a:t>
                      </a:r>
                    </a:p>
                  </a:txBody>
                  <a:tcPr/>
                </a:tc>
                <a:extLst>
                  <a:ext uri="{0D108BD9-81ED-4DB2-BD59-A6C34878D82A}">
                    <a16:rowId xmlns:a16="http://schemas.microsoft.com/office/drawing/2014/main" val="3355913105"/>
                  </a:ext>
                </a:extLst>
              </a:tr>
              <a:tr h="1144140">
                <a:tc>
                  <a:txBody>
                    <a:bodyPr/>
                    <a:lstStyle/>
                    <a:p>
                      <a:r>
                        <a:rPr lang="en-US" dirty="0"/>
                        <a:t>Oracle Native JSON</a:t>
                      </a:r>
                    </a:p>
                  </a:txBody>
                  <a:tcPr/>
                </a:tc>
                <a:tc>
                  <a:txBody>
                    <a:bodyPr/>
                    <a:lstStyle/>
                    <a:p>
                      <a:r>
                        <a:rPr lang="en-US" dirty="0"/>
                        <a:t>Sufficient testing to determine that Oracle’s implementation is still immature – Oracle new 23c should be researched. </a:t>
                      </a:r>
                    </a:p>
                  </a:txBody>
                  <a:tcPr/>
                </a:tc>
                <a:tc>
                  <a:txBody>
                    <a:bodyPr/>
                    <a:lstStyle/>
                    <a:p>
                      <a:r>
                        <a:rPr lang="en-US" dirty="0"/>
                        <a:t>Using Oracle 19c, we implemented all the required operations to create test queries for parsing JSON stream through it.</a:t>
                      </a:r>
                    </a:p>
                  </a:txBody>
                  <a:tcPr/>
                </a:tc>
                <a:extLst>
                  <a:ext uri="{0D108BD9-81ED-4DB2-BD59-A6C34878D82A}">
                    <a16:rowId xmlns:a16="http://schemas.microsoft.com/office/drawing/2014/main" val="3318431993"/>
                  </a:ext>
                </a:extLst>
              </a:tr>
              <a:tr h="776598">
                <a:tc>
                  <a:txBody>
                    <a:bodyPr/>
                    <a:lstStyle/>
                    <a:p>
                      <a:r>
                        <a:rPr lang="en-US" dirty="0"/>
                        <a:t>API Security</a:t>
                      </a:r>
                    </a:p>
                  </a:txBody>
                  <a:tcPr/>
                </a:tc>
                <a:tc>
                  <a:txBody>
                    <a:bodyPr/>
                    <a:lstStyle/>
                    <a:p>
                      <a:r>
                        <a:rPr lang="en-US" dirty="0"/>
                        <a:t>Preliminary research and testing – work in progress.</a:t>
                      </a:r>
                    </a:p>
                  </a:txBody>
                  <a:tcPr/>
                </a:tc>
                <a:tc>
                  <a:txBody>
                    <a:bodyPr/>
                    <a:lstStyle/>
                    <a:p>
                      <a:endParaRPr lang="en-US" dirty="0"/>
                    </a:p>
                  </a:txBody>
                  <a:tcPr/>
                </a:tc>
                <a:extLst>
                  <a:ext uri="{0D108BD9-81ED-4DB2-BD59-A6C34878D82A}">
                    <a16:rowId xmlns:a16="http://schemas.microsoft.com/office/drawing/2014/main" val="2366518021"/>
                  </a:ext>
                </a:extLst>
              </a:tr>
            </a:tbl>
          </a:graphicData>
        </a:graphic>
      </p:graphicFrame>
    </p:spTree>
    <p:extLst>
      <p:ext uri="{BB962C8B-B14F-4D97-AF65-F5344CB8AC3E}">
        <p14:creationId xmlns:p14="http://schemas.microsoft.com/office/powerpoint/2010/main" val="2517641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sz="40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sz="1600" dirty="0">
                <a:latin typeface="Times New Roman" panose="02020603050405020304" pitchFamily="18" charset="0"/>
                <a:cs typeface="Times New Roman" panose="02020603050405020304" pitchFamily="18" charset="0"/>
              </a:rPr>
              <a:t>Team Core Four</a:t>
            </a:r>
          </a:p>
        </p:txBody>
      </p:sp>
    </p:spTree>
    <p:extLst>
      <p:ext uri="{BB962C8B-B14F-4D97-AF65-F5344CB8AC3E}">
        <p14:creationId xmlns:p14="http://schemas.microsoft.com/office/powerpoint/2010/main" val="1969787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557127"/>
          </a:xfrm>
        </p:spPr>
        <p:txBody>
          <a:bodyPr>
            <a:normAutofit/>
          </a:bodyPr>
          <a:lstStyle/>
          <a:p>
            <a:r>
              <a:rPr lang="en-US" sz="2200" b="1" dirty="0">
                <a:latin typeface="Times New Roman" panose="02020603050405020304" pitchFamily="18" charset="0"/>
                <a:cs typeface="Times New Roman" panose="02020603050405020304" pitchFamily="18" charset="0"/>
              </a:rPr>
              <a:t>references</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792480" y="1449304"/>
            <a:ext cx="10938933" cy="5100509"/>
          </a:xfrm>
        </p:spPr>
        <p:txBody>
          <a:bodyPr>
            <a:normAutofit fontScale="92500" lnSpcReduction="20000"/>
          </a:bodyPr>
          <a:lstStyle/>
          <a:p>
            <a:pPr marL="342900" marR="0" lvl="0" indent="-342900">
              <a:lnSpc>
                <a:spcPct val="115000"/>
              </a:lnSpc>
              <a:spcBef>
                <a:spcPts val="100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2"/>
              </a:rPr>
              <a:t>https://www.oracle.com/database/</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3"/>
              </a:rPr>
              <a:t>https://fastapi.tiangolo.com/</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4"/>
              </a:rPr>
              <a:t>https://fastapi.tiangolo.com/tutorial/sql-databases/#connect-to-the-database</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5"/>
              </a:rPr>
              <a:t>https://fastapi.tiangolo.com/tutorial/sql-databases-async/#connect-to-the-database</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6"/>
              </a:rPr>
              <a:t>https://en.wikipedia.org/wiki/Create,_read,_update_and_delete</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7"/>
              </a:rPr>
              <a:t>https://docs.oracle.com/en/database/oracle/oracle-database/21/lnpls/index.html</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8"/>
              </a:rPr>
              <a:t>https://docs.python.org/3/library/asyncio.html</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9"/>
              </a:rPr>
              <a:t>https://fastapi.tiangolo.com/tutorial/sql-databases/#crud</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0"/>
              </a:rPr>
              <a:t>https://fastapi.tiangolo.com/tutorial/sql-databases/working-with-sqlalchemy-models/#crud-create-read-update-delete</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1"/>
              </a:rPr>
              <a:t>https://fastapi.tiangolo.com/tutorial/sql-databases/async-sql-databases/#crud-create-read-update-delete</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2"/>
              </a:rPr>
              <a:t>https://www.json.org/</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3"/>
              </a:rPr>
              <a:t>https://fastapi.tiangolo.com/tutorial/request-models-json-schema/#request-body-models</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4"/>
              </a:rPr>
              <a:t>https://www.oracle.com/tools/sql-developer/</a:t>
            </a:r>
            <a:endParaRPr lang="en-US" sz="1900" u="sng" dirty="0">
              <a:solidFill>
                <a:srgbClr val="0000FF"/>
              </a:solidFill>
              <a:latin typeface="Times New Roman" panose="02020603050405020304" pitchFamily="18"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5"/>
              </a:rPr>
              <a:t>https://docs.oracle.com/en/database/oracle/sql-developer/index.html</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6"/>
              </a:rPr>
              <a:t>https://fastapi.tiangolo.com/tutorial/testing/</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7"/>
              </a:rPr>
              <a:t>https://fastapi.tiangolo.com/tutorial/testing-dependencies/</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8"/>
              </a:rPr>
              <a:t>https://fastapi.tiangolo.com/tutorial/testing-orm-queries/</a:t>
            </a:r>
            <a:endParaRPr lang="en-US" sz="1900" dirty="0">
              <a:effectLst/>
              <a:latin typeface="Open Sans" panose="020B0606030504020204" pitchFamily="34" charset="0"/>
              <a:ea typeface="Open Sans" panose="020B0606030504020204" pitchFamily="34" charset="0"/>
            </a:endParaRPr>
          </a:p>
          <a:p>
            <a:pPr marL="342900" marR="0" lvl="0" indent="-342900">
              <a:lnSpc>
                <a:spcPct val="115000"/>
              </a:lnSpc>
              <a:spcBef>
                <a:spcPts val="0"/>
              </a:spcBef>
              <a:spcAft>
                <a:spcPts val="0"/>
              </a:spcAft>
              <a:buFont typeface="Symbol" panose="05050102010706020507" pitchFamily="18" charset="2"/>
              <a:buChar char=""/>
            </a:pPr>
            <a:r>
              <a:rPr lang="en-US" sz="1900" u="sng" dirty="0">
                <a:solidFill>
                  <a:srgbClr val="0000FF"/>
                </a:solidFill>
                <a:effectLst/>
                <a:latin typeface="Times New Roman" panose="02020603050405020304" pitchFamily="18" charset="0"/>
                <a:ea typeface="Open Sans" panose="020B0606030504020204" pitchFamily="34" charset="0"/>
                <a:hlinkClick r:id="rId19"/>
              </a:rPr>
              <a:t>https://fastapi.tiangolo.com/deployment/</a:t>
            </a:r>
            <a:endParaRPr lang="en-US" sz="1800" dirty="0">
              <a:effectLst/>
              <a:latin typeface="Open Sans" panose="020B0606030504020204" pitchFamily="34" charset="0"/>
              <a:ea typeface="Open Sans" panose="020B0606030504020204" pitchFamily="34" charset="0"/>
            </a:endParaRPr>
          </a:p>
          <a:p>
            <a:endParaRPr lang="en-US" dirty="0"/>
          </a:p>
        </p:txBody>
      </p:sp>
      <p:sp>
        <p:nvSpPr>
          <p:cNvPr id="21" name="Content Placeholder 7">
            <a:extLst>
              <a:ext uri="{FF2B5EF4-FFF2-40B4-BE49-F238E27FC236}">
                <a16:creationId xmlns:a16="http://schemas.microsoft.com/office/drawing/2014/main" id="{3EB5C3D7-2E2A-B24C-4DA4-DCD5BA6C598D}"/>
              </a:ext>
            </a:extLst>
          </p:cNvPr>
          <p:cNvSpPr txBox="1">
            <a:spLocks/>
          </p:cNvSpPr>
          <p:nvPr/>
        </p:nvSpPr>
        <p:spPr>
          <a:xfrm>
            <a:off x="1327404" y="1812758"/>
            <a:ext cx="9841991" cy="41721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7880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4294967295"/>
          </p:nvPr>
        </p:nvSpPr>
        <p:spPr>
          <a:xfrm>
            <a:off x="838201" y="1466753"/>
            <a:ext cx="10515599" cy="4319587"/>
          </a:xfrm>
        </p:spPr>
        <p:txBody>
          <a:bodyPr>
            <a:noAutofit/>
          </a:bodyPr>
          <a:lstStyle/>
          <a:p>
            <a:pPr marL="0" indent="0" algn="l">
              <a:buNone/>
            </a:pPr>
            <a:endParaRPr lang="en-US" sz="1600" b="1" i="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b="0" i="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To modernize Sun Crest's software architecture, a well-designed API layer can facilitate information sharing between the core system and external systems. </a:t>
            </a:r>
          </a:p>
          <a:p>
            <a:pPr marL="285750" indent="-285750">
              <a:buFont typeface="Arial" panose="020B0604020202020204" pitchFamily="34" charset="0"/>
              <a:buChar char="•"/>
            </a:pPr>
            <a:r>
              <a:rPr lang="en-US" sz="1600" b="0" i="0" dirty="0">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By using the Fast API framework, a high-performance, easy-to-use, and lightweight web framework for building APIs with Python, Sun Crest can build a robust and scalable API layer.</a:t>
            </a:r>
          </a:p>
          <a:p>
            <a:pPr marL="0" indent="0">
              <a:buNone/>
            </a:pPr>
            <a:endParaRPr lang="en-US" sz="1600" b="1" i="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spcAft>
                <a:spcPts val="0"/>
              </a:spcAft>
              <a:buFont typeface="Arial" panose="020B0604020202020204" pitchFamily="34" charset="0"/>
              <a:buChar char="•"/>
            </a:pPr>
            <a:r>
              <a:rPr lang="en-US" sz="16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rPr>
              <a:t>Sun Crest has a two-tier Oracle based Software Solution, which they wish to modernize via adding an API layer that will add significant capabilities to use modern front end such as Web Browsers and Spreadsheets Program (like Excel, Google Sheets) to interact with the database via JSON.</a:t>
            </a:r>
          </a:p>
          <a:p>
            <a:pPr marL="285750" lvl="0" indent="-285750">
              <a:spcAft>
                <a:spcPts val="0"/>
              </a:spcAft>
              <a:buFont typeface="Arial" panose="020B0604020202020204" pitchFamily="34" charset="0"/>
              <a:buChar char="•"/>
            </a:pPr>
            <a:r>
              <a:rPr lang="en-US" sz="16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rPr>
              <a:t>After conducting research and learning about Fast API, we informed Sun Crest that Fast API would probably be the successful solution to the problem</a:t>
            </a:r>
          </a:p>
          <a:p>
            <a:pPr marL="285750" lvl="0" indent="-285750">
              <a:spcAft>
                <a:spcPts val="0"/>
              </a:spcAft>
              <a:buFont typeface="Arial" panose="020B0604020202020204" pitchFamily="34" charset="0"/>
              <a:buChar char="•"/>
            </a:pPr>
            <a:r>
              <a:rPr lang="en-US" sz="16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rPr>
              <a:t>Upon approval, we created the Fast API from the scratch and demonstrated that it worked in Async mode</a:t>
            </a:r>
          </a:p>
          <a:p>
            <a:pPr marL="0" indent="0">
              <a:buNone/>
            </a:pPr>
            <a:r>
              <a:rPr lang="en-US" sz="1600" b="1"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16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rPr>
              <a:t>The team has designed various endpoints according to the company’s requirements.</a:t>
            </a:r>
          </a:p>
        </p:txBody>
      </p:sp>
      <p:graphicFrame>
        <p:nvGraphicFramePr>
          <p:cNvPr id="4" name="Table 4">
            <a:extLst>
              <a:ext uri="{FF2B5EF4-FFF2-40B4-BE49-F238E27FC236}">
                <a16:creationId xmlns:a16="http://schemas.microsoft.com/office/drawing/2014/main" id="{9D064F21-18ED-9310-A1A1-4676F2A2BD56}"/>
              </a:ext>
            </a:extLst>
          </p:cNvPr>
          <p:cNvGraphicFramePr>
            <a:graphicFrameLocks noGrp="1"/>
          </p:cNvGraphicFramePr>
          <p:nvPr>
            <p:extLst>
              <p:ext uri="{D42A27DB-BD31-4B8C-83A1-F6EECF244321}">
                <p14:modId xmlns:p14="http://schemas.microsoft.com/office/powerpoint/2010/main" val="3169481604"/>
              </p:ext>
            </p:extLst>
          </p:nvPr>
        </p:nvGraphicFramePr>
        <p:xfrm>
          <a:off x="1201163" y="1418054"/>
          <a:ext cx="9831153" cy="370840"/>
        </p:xfrm>
        <a:graphic>
          <a:graphicData uri="http://schemas.openxmlformats.org/drawingml/2006/table">
            <a:tbl>
              <a:tblPr firstRow="1" bandRow="1">
                <a:tableStyleId>{073A0DAA-6AF3-43AB-8588-CEC1D06C72B9}</a:tableStyleId>
              </a:tblPr>
              <a:tblGrid>
                <a:gridCol w="9831153">
                  <a:extLst>
                    <a:ext uri="{9D8B030D-6E8A-4147-A177-3AD203B41FA5}">
                      <a16:colId xmlns:a16="http://schemas.microsoft.com/office/drawing/2014/main" val="3383591323"/>
                    </a:ext>
                  </a:extLst>
                </a:gridCol>
              </a:tblGrid>
              <a:tr h="370840">
                <a:tc>
                  <a:txBody>
                    <a:bodyPr/>
                    <a:lstStyle/>
                    <a:p>
                      <a:r>
                        <a:rPr lang="en-US" dirty="0"/>
                        <a:t>WHAT?</a:t>
                      </a:r>
                    </a:p>
                  </a:txBody>
                  <a:tcPr/>
                </a:tc>
                <a:extLst>
                  <a:ext uri="{0D108BD9-81ED-4DB2-BD59-A6C34878D82A}">
                    <a16:rowId xmlns:a16="http://schemas.microsoft.com/office/drawing/2014/main" val="3879796298"/>
                  </a:ext>
                </a:extLst>
              </a:tr>
            </a:tbl>
          </a:graphicData>
        </a:graphic>
      </p:graphicFrame>
      <p:graphicFrame>
        <p:nvGraphicFramePr>
          <p:cNvPr id="5" name="Table 4">
            <a:extLst>
              <a:ext uri="{FF2B5EF4-FFF2-40B4-BE49-F238E27FC236}">
                <a16:creationId xmlns:a16="http://schemas.microsoft.com/office/drawing/2014/main" id="{921B5ED1-F31A-ABCB-33B6-6605F776EE3A}"/>
              </a:ext>
            </a:extLst>
          </p:cNvPr>
          <p:cNvGraphicFramePr>
            <a:graphicFrameLocks noGrp="1"/>
          </p:cNvGraphicFramePr>
          <p:nvPr>
            <p:extLst>
              <p:ext uri="{D42A27DB-BD31-4B8C-83A1-F6EECF244321}">
                <p14:modId xmlns:p14="http://schemas.microsoft.com/office/powerpoint/2010/main" val="638522155"/>
              </p:ext>
            </p:extLst>
          </p:nvPr>
        </p:nvGraphicFramePr>
        <p:xfrm>
          <a:off x="1163288" y="2890522"/>
          <a:ext cx="9906902" cy="365760"/>
        </p:xfrm>
        <a:graphic>
          <a:graphicData uri="http://schemas.openxmlformats.org/drawingml/2006/table">
            <a:tbl>
              <a:tblPr firstRow="1" bandRow="1">
                <a:tableStyleId>{073A0DAA-6AF3-43AB-8588-CEC1D06C72B9}</a:tableStyleId>
              </a:tblPr>
              <a:tblGrid>
                <a:gridCol w="9906902">
                  <a:extLst>
                    <a:ext uri="{9D8B030D-6E8A-4147-A177-3AD203B41FA5}">
                      <a16:colId xmlns:a16="http://schemas.microsoft.com/office/drawing/2014/main" val="3383591323"/>
                    </a:ext>
                  </a:extLst>
                </a:gridCol>
              </a:tblGrid>
              <a:tr h="253234">
                <a:tc>
                  <a:txBody>
                    <a:bodyPr/>
                    <a:lstStyle/>
                    <a:p>
                      <a:r>
                        <a:rPr lang="en-US" dirty="0"/>
                        <a:t>WHY?</a:t>
                      </a:r>
                    </a:p>
                  </a:txBody>
                  <a:tcPr/>
                </a:tc>
                <a:extLst>
                  <a:ext uri="{0D108BD9-81ED-4DB2-BD59-A6C34878D82A}">
                    <a16:rowId xmlns:a16="http://schemas.microsoft.com/office/drawing/2014/main" val="3879796298"/>
                  </a:ext>
                </a:extLst>
              </a:tr>
            </a:tbl>
          </a:graphicData>
        </a:graphic>
      </p:graphicFrame>
      <p:graphicFrame>
        <p:nvGraphicFramePr>
          <p:cNvPr id="7" name="Table 6">
            <a:extLst>
              <a:ext uri="{FF2B5EF4-FFF2-40B4-BE49-F238E27FC236}">
                <a16:creationId xmlns:a16="http://schemas.microsoft.com/office/drawing/2014/main" id="{2F8557ED-3CE0-DF0B-0245-E0D40A3FBE49}"/>
              </a:ext>
            </a:extLst>
          </p:cNvPr>
          <p:cNvGraphicFramePr>
            <a:graphicFrameLocks noGrp="1"/>
          </p:cNvGraphicFramePr>
          <p:nvPr>
            <p:extLst>
              <p:ext uri="{D42A27DB-BD31-4B8C-83A1-F6EECF244321}">
                <p14:modId xmlns:p14="http://schemas.microsoft.com/office/powerpoint/2010/main" val="2297916247"/>
              </p:ext>
            </p:extLst>
          </p:nvPr>
        </p:nvGraphicFramePr>
        <p:xfrm>
          <a:off x="1163288" y="5025487"/>
          <a:ext cx="9906902" cy="365760"/>
        </p:xfrm>
        <a:graphic>
          <a:graphicData uri="http://schemas.openxmlformats.org/drawingml/2006/table">
            <a:tbl>
              <a:tblPr firstRow="1" bandRow="1">
                <a:tableStyleId>{073A0DAA-6AF3-43AB-8588-CEC1D06C72B9}</a:tableStyleId>
              </a:tblPr>
              <a:tblGrid>
                <a:gridCol w="9906902">
                  <a:extLst>
                    <a:ext uri="{9D8B030D-6E8A-4147-A177-3AD203B41FA5}">
                      <a16:colId xmlns:a16="http://schemas.microsoft.com/office/drawing/2014/main" val="3383591323"/>
                    </a:ext>
                  </a:extLst>
                </a:gridCol>
              </a:tblGrid>
              <a:tr h="317061">
                <a:tc>
                  <a:txBody>
                    <a:bodyPr/>
                    <a:lstStyle/>
                    <a:p>
                      <a:r>
                        <a:rPr lang="en-US" dirty="0"/>
                        <a:t>HOW?</a:t>
                      </a:r>
                    </a:p>
                  </a:txBody>
                  <a:tcPr/>
                </a:tc>
                <a:extLst>
                  <a:ext uri="{0D108BD9-81ED-4DB2-BD59-A6C34878D82A}">
                    <a16:rowId xmlns:a16="http://schemas.microsoft.com/office/drawing/2014/main" val="3879796298"/>
                  </a:ext>
                </a:extLst>
              </a:tr>
            </a:tbl>
          </a:graphicData>
        </a:graphic>
      </p:graphicFrame>
    </p:spTree>
    <p:extLst>
      <p:ext uri="{BB962C8B-B14F-4D97-AF65-F5344CB8AC3E}">
        <p14:creationId xmlns:p14="http://schemas.microsoft.com/office/powerpoint/2010/main" val="3571516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1000"/>
                                        <p:tgtEl>
                                          <p:spTgt spid="3">
                                            <p:txEl>
                                              <p:pRg st="7" end="7"/>
                                            </p:txEl>
                                          </p:spTgt>
                                        </p:tgtEl>
                                      </p:cBhvr>
                                    </p:animEffect>
                                    <p:anim calcmode="lin" valueType="num">
                                      <p:cBhvr>
                                        <p:cTn id="3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anim calcmode="lin" valueType="num">
                                      <p:cBhvr>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normAutofit/>
          </a:bodyPr>
          <a:lstStyle/>
          <a:p>
            <a:r>
              <a:rPr lang="en-US" sz="2400" b="1" dirty="0">
                <a:solidFill>
                  <a:srgbClr val="002060"/>
                </a:solidFill>
                <a:latin typeface="Times New Roman" panose="02020603050405020304" pitchFamily="18" charset="0"/>
                <a:cs typeface="Times New Roman" panose="02020603050405020304" pitchFamily="18" charset="0"/>
              </a:rPr>
              <a:t>INTRODUCTION</a:t>
            </a:r>
            <a:r>
              <a:rPr lang="en-US" sz="2400" b="1" dirty="0">
                <a:latin typeface="Times New Roman" panose="02020603050405020304" pitchFamily="18" charset="0"/>
                <a:cs typeface="Times New Roman" panose="02020603050405020304" pitchFamily="18" charset="0"/>
              </a:rPr>
              <a:t> </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5" name="image9.png">
            <a:extLst>
              <a:ext uri="{FF2B5EF4-FFF2-40B4-BE49-F238E27FC236}">
                <a16:creationId xmlns:a16="http://schemas.microsoft.com/office/drawing/2014/main" id="{ECAD2BD5-0963-EA32-FAAE-C9A85F7E4A79}"/>
              </a:ext>
            </a:extLst>
          </p:cNvPr>
          <p:cNvPicPr/>
          <p:nvPr/>
        </p:nvPicPr>
        <p:blipFill>
          <a:blip r:embed="rId2"/>
          <a:srcRect/>
          <a:stretch>
            <a:fillRect/>
          </a:stretch>
        </p:blipFill>
        <p:spPr>
          <a:xfrm>
            <a:off x="1257300" y="1690688"/>
            <a:ext cx="9677400" cy="4178267"/>
          </a:xfrm>
          <a:prstGeom prst="rect">
            <a:avLst/>
          </a:prstGeom>
          <a:ln/>
        </p:spPr>
      </p:pic>
    </p:spTree>
    <p:extLst>
      <p:ext uri="{BB962C8B-B14F-4D97-AF65-F5344CB8AC3E}">
        <p14:creationId xmlns:p14="http://schemas.microsoft.com/office/powerpoint/2010/main" val="230357991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6100"/>
            <a:ext cx="8421688" cy="1325563"/>
          </a:xfrm>
        </p:spPr>
        <p:txBody>
          <a:bodyPr/>
          <a:lstStyle/>
          <a:p>
            <a:r>
              <a:rPr lang="en-US" dirty="0">
                <a:latin typeface="Times New Roman" panose="02020603050405020304" pitchFamily="18" charset="0"/>
                <a:cs typeface="Times New Roman" panose="02020603050405020304" pitchFamily="18" charset="0"/>
              </a:rPr>
              <a:t>MEET OUR TEAM</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dirty="0">
                <a:latin typeface="Times New Roman" panose="02020603050405020304" pitchFamily="18" charset="0"/>
                <a:cs typeface="Times New Roman" panose="02020603050405020304" pitchFamily="18" charset="0"/>
              </a:rPr>
              <a:t>Raj Chauhan </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87181" y="5464114"/>
            <a:ext cx="1845511" cy="343061"/>
          </a:xfrm>
        </p:spPr>
        <p:txBody>
          <a:bodyPr/>
          <a:lstStyle/>
          <a:p>
            <a:r>
              <a:rPr lang="en-US" dirty="0">
                <a:latin typeface="Times New Roman" panose="02020603050405020304" pitchFamily="18" charset="0"/>
                <a:cs typeface="Times New Roman" panose="02020603050405020304" pitchFamily="18" charset="0"/>
              </a:rPr>
              <a:t>Leader</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a:latin typeface="Times New Roman" panose="02020603050405020304" pitchFamily="18" charset="0"/>
                <a:cs typeface="Times New Roman" panose="02020603050405020304" pitchFamily="18" charset="0"/>
              </a:rPr>
              <a:t>Vidhi Patel</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dirty="0">
                <a:latin typeface="Times New Roman" panose="02020603050405020304" pitchFamily="18" charset="0"/>
                <a:cs typeface="Times New Roman" panose="02020603050405020304" pitchFamily="18" charset="0"/>
              </a:rPr>
              <a:t>Member</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err="1">
                <a:latin typeface="Times New Roman" panose="02020603050405020304" pitchFamily="18" charset="0"/>
                <a:cs typeface="Times New Roman" panose="02020603050405020304" pitchFamily="18" charset="0"/>
              </a:rPr>
              <a:t>Mirul</a:t>
            </a:r>
            <a:r>
              <a:rPr lang="en-US" dirty="0">
                <a:latin typeface="Times New Roman" panose="02020603050405020304" pitchFamily="18" charset="0"/>
                <a:cs typeface="Times New Roman" panose="02020603050405020304" pitchFamily="18" charset="0"/>
              </a:rPr>
              <a:t> Patel</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dirty="0">
                <a:latin typeface="Times New Roman" panose="02020603050405020304" pitchFamily="18" charset="0"/>
                <a:cs typeface="Times New Roman" panose="02020603050405020304" pitchFamily="18" charset="0"/>
              </a:rPr>
              <a:t>Member</a:t>
            </a:r>
          </a:p>
        </p:txBody>
      </p:sp>
      <p:pic>
        <p:nvPicPr>
          <p:cNvPr id="22" name="Picture Placeholder 21" descr="Headshot for team slides ">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1487181" y="2889331"/>
            <a:ext cx="1845511" cy="1845511"/>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dirty="0" err="1">
                <a:latin typeface="Times New Roman" panose="02020603050405020304" pitchFamily="18" charset="0"/>
                <a:cs typeface="Times New Roman" panose="02020603050405020304" pitchFamily="18" charset="0"/>
              </a:rPr>
              <a:t>Jinal</a:t>
            </a:r>
            <a:r>
              <a:rPr lang="en-US" dirty="0">
                <a:latin typeface="Times New Roman" panose="02020603050405020304" pitchFamily="18" charset="0"/>
                <a:cs typeface="Times New Roman" panose="02020603050405020304" pitchFamily="18" charset="0"/>
              </a:rPr>
              <a:t> Patel</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r>
              <a:rPr lang="en-US" dirty="0">
                <a:latin typeface="Times New Roman" panose="02020603050405020304" pitchFamily="18" charset="0"/>
                <a:cs typeface="Times New Roman" panose="02020603050405020304" pitchFamily="18" charset="0"/>
              </a:rPr>
              <a:t>Member</a:t>
            </a:r>
            <a:r>
              <a:rPr lang="en-US" dirty="0"/>
              <a:t> </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6" name="Picture Placeholder 5" descr="A person wearing glasses and a red shirt&#10;&#10;Description automatically generated with medium confidence">
            <a:extLst>
              <a:ext uri="{FF2B5EF4-FFF2-40B4-BE49-F238E27FC236}">
                <a16:creationId xmlns:a16="http://schemas.microsoft.com/office/drawing/2014/main" id="{7C500DD6-4797-39CC-5FBD-A1C7903207C9}"/>
              </a:ext>
            </a:extLst>
          </p:cNvPr>
          <p:cNvPicPr>
            <a:picLocks noGrp="1" noChangeAspect="1"/>
          </p:cNvPicPr>
          <p:nvPr>
            <p:ph type="pic" sz="quarter" idx="14"/>
          </p:nvPr>
        </p:nvPicPr>
        <p:blipFill>
          <a:blip r:embed="rId3"/>
          <a:srcRect l="7040" r="7040"/>
          <a:stretch>
            <a:fillRect/>
          </a:stretch>
        </p:blipFill>
        <p:spPr>
          <a:xfrm>
            <a:off x="1487181" y="2886073"/>
            <a:ext cx="1845511" cy="184551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7FCDF2F9-31C6-FB73-A4C8-523696D47C08}"/>
              </a:ext>
            </a:extLst>
          </p:cNvPr>
          <p:cNvPicPr>
            <a:picLocks noChangeAspect="1"/>
          </p:cNvPicPr>
          <p:nvPr/>
        </p:nvPicPr>
        <p:blipFill>
          <a:blip r:embed="rId4"/>
          <a:stretch>
            <a:fillRect/>
          </a:stretch>
        </p:blipFill>
        <p:spPr>
          <a:xfrm>
            <a:off x="3922036" y="2886073"/>
            <a:ext cx="1850356" cy="184551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Placeholder 4" descr="A picture containing clothing, person, jacket, human face&#10;&#10;Description automatically generated">
            <a:extLst>
              <a:ext uri="{FF2B5EF4-FFF2-40B4-BE49-F238E27FC236}">
                <a16:creationId xmlns:a16="http://schemas.microsoft.com/office/drawing/2014/main" id="{ABC43436-885B-C28B-F734-1C745008007D}"/>
              </a:ext>
            </a:extLst>
          </p:cNvPr>
          <p:cNvPicPr>
            <a:picLocks noGrp="1" noChangeAspect="1"/>
          </p:cNvPicPr>
          <p:nvPr>
            <p:ph type="pic" sz="quarter" idx="16"/>
          </p:nvPr>
        </p:nvPicPr>
        <p:blipFill>
          <a:blip r:embed="rId5"/>
          <a:srcRect t="35" b="35"/>
          <a:stretch>
            <a:fillRect/>
          </a:stretch>
        </p:blipFill>
        <p:spPr>
          <a:xfrm>
            <a:off x="6327578" y="2886074"/>
            <a:ext cx="1845511" cy="184551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Placeholder 15" descr="A picture containing person, curtain, green, posing&#10;&#10;Description automatically generated">
            <a:extLst>
              <a:ext uri="{FF2B5EF4-FFF2-40B4-BE49-F238E27FC236}">
                <a16:creationId xmlns:a16="http://schemas.microsoft.com/office/drawing/2014/main" id="{F437A57A-828E-3AD4-78E9-C81AA194694F}"/>
              </a:ext>
            </a:extLst>
          </p:cNvPr>
          <p:cNvPicPr>
            <a:picLocks noGrp="1" noChangeAspect="1"/>
          </p:cNvPicPr>
          <p:nvPr>
            <p:ph type="pic" sz="quarter" idx="15"/>
          </p:nvPr>
        </p:nvPicPr>
        <p:blipFill>
          <a:blip r:embed="rId6"/>
          <a:srcRect l="43" r="43"/>
          <a:stretch>
            <a:fillRect/>
          </a:stretch>
        </p:blipFill>
        <p:spPr>
          <a:xfrm>
            <a:off x="8860144" y="2886073"/>
            <a:ext cx="1844675" cy="18462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193012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169C-669F-2928-8F7E-4100B06128D2}"/>
              </a:ext>
            </a:extLst>
          </p:cNvPr>
          <p:cNvSpPr>
            <a:spLocks noGrp="1"/>
          </p:cNvSpPr>
          <p:nvPr>
            <p:ph type="title"/>
          </p:nvPr>
        </p:nvSpPr>
        <p:spPr>
          <a:xfrm>
            <a:off x="4038600" y="-149609"/>
            <a:ext cx="8421688" cy="1325563"/>
          </a:xfrm>
        </p:spPr>
        <p:txBody>
          <a:bodyPr/>
          <a:lstStyle/>
          <a:p>
            <a:r>
              <a:rPr lang="en-US" dirty="0"/>
              <a:t>PROJECT SCOPE FLOW</a:t>
            </a:r>
          </a:p>
        </p:txBody>
      </p:sp>
      <p:sp>
        <p:nvSpPr>
          <p:cNvPr id="7" name="Date Placeholder 6">
            <a:extLst>
              <a:ext uri="{FF2B5EF4-FFF2-40B4-BE49-F238E27FC236}">
                <a16:creationId xmlns:a16="http://schemas.microsoft.com/office/drawing/2014/main" id="{5BB176D0-4999-8312-4000-18E5C1DCEE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E6A58D46-1338-A2A3-BC40-E93724156F52}"/>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AD1B6D5E-A466-14BC-8644-4A56A321063E}"/>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30" name="TextBox 29">
            <a:extLst>
              <a:ext uri="{FF2B5EF4-FFF2-40B4-BE49-F238E27FC236}">
                <a16:creationId xmlns:a16="http://schemas.microsoft.com/office/drawing/2014/main" id="{14BCF731-9244-EA05-A4F8-8A3AF44D0AB6}"/>
              </a:ext>
            </a:extLst>
          </p:cNvPr>
          <p:cNvSpPr txBox="1"/>
          <p:nvPr/>
        </p:nvSpPr>
        <p:spPr>
          <a:xfrm>
            <a:off x="2096887" y="926396"/>
            <a:ext cx="8421688" cy="707886"/>
          </a:xfrm>
          <a:prstGeom prst="rect">
            <a:avLst/>
          </a:prstGeom>
          <a:noFill/>
        </p:spPr>
        <p:txBody>
          <a:bodyPr wrap="square" rtlCol="0">
            <a:spAutoFit/>
          </a:bodyPr>
          <a:lstStyle/>
          <a:p>
            <a:r>
              <a:rPr lang="en-US" sz="2000" dirty="0">
                <a:solidFill>
                  <a:schemeClr val="tx1">
                    <a:lumMod val="10000"/>
                  </a:schemeClr>
                </a:solidFill>
                <a:latin typeface="Times New Roman" panose="02020603050405020304" pitchFamily="18" charset="0"/>
                <a:cs typeface="Times New Roman" panose="02020603050405020304" pitchFamily="18" charset="0"/>
              </a:rPr>
              <a:t>Installed and setup Oracle Developer.</a:t>
            </a:r>
            <a:br>
              <a:rPr lang="en-US" sz="2000" dirty="0">
                <a:solidFill>
                  <a:schemeClr val="tx1">
                    <a:lumMod val="10000"/>
                  </a:schemeClr>
                </a:solidFill>
                <a:latin typeface="Times New Roman" panose="02020603050405020304" pitchFamily="18" charset="0"/>
                <a:cs typeface="Times New Roman" panose="02020603050405020304" pitchFamily="18" charset="0"/>
              </a:rPr>
            </a:br>
            <a:r>
              <a:rPr lang="en-US" sz="2000" dirty="0">
                <a:solidFill>
                  <a:schemeClr val="tx1">
                    <a:lumMod val="10000"/>
                  </a:schemeClr>
                </a:solidFill>
                <a:latin typeface="Times New Roman" panose="02020603050405020304" pitchFamily="18" charset="0"/>
                <a:cs typeface="Times New Roman" panose="02020603050405020304" pitchFamily="18" charset="0"/>
              </a:rPr>
              <a:t>Learned, researched and connected the sample database with </a:t>
            </a:r>
            <a:r>
              <a:rPr lang="en-US" sz="2000" dirty="0" err="1">
                <a:solidFill>
                  <a:schemeClr val="tx1">
                    <a:lumMod val="10000"/>
                  </a:schemeClr>
                </a:solidFill>
                <a:latin typeface="Times New Roman" panose="02020603050405020304" pitchFamily="18" charset="0"/>
                <a:cs typeface="Times New Roman" panose="02020603050405020304" pitchFamily="18" charset="0"/>
              </a:rPr>
              <a:t>FastAPI</a:t>
            </a:r>
            <a:r>
              <a:rPr lang="en-US" sz="2000" dirty="0">
                <a:solidFill>
                  <a:schemeClr val="tx1">
                    <a:lumMod val="10000"/>
                  </a:schemeClr>
                </a:solidFill>
                <a:latin typeface="Times New Roman" panose="02020603050405020304" pitchFamily="18" charset="0"/>
                <a:cs typeface="Times New Roman" panose="02020603050405020304" pitchFamily="18" charset="0"/>
              </a:rPr>
              <a:t>.</a:t>
            </a:r>
          </a:p>
        </p:txBody>
      </p:sp>
      <p:grpSp>
        <p:nvGrpSpPr>
          <p:cNvPr id="31" name="Google Shape;5653;p38">
            <a:extLst>
              <a:ext uri="{FF2B5EF4-FFF2-40B4-BE49-F238E27FC236}">
                <a16:creationId xmlns:a16="http://schemas.microsoft.com/office/drawing/2014/main" id="{BB763F30-78D2-DB04-4896-631E138D7893}"/>
              </a:ext>
            </a:extLst>
          </p:cNvPr>
          <p:cNvGrpSpPr/>
          <p:nvPr/>
        </p:nvGrpSpPr>
        <p:grpSpPr>
          <a:xfrm>
            <a:off x="2114533" y="1253310"/>
            <a:ext cx="391600" cy="425785"/>
            <a:chOff x="1492675" y="4992125"/>
            <a:chExt cx="481825" cy="481825"/>
          </a:xfrm>
        </p:grpSpPr>
        <p:sp>
          <p:nvSpPr>
            <p:cNvPr id="32" name="Google Shape;5654;p38">
              <a:extLst>
                <a:ext uri="{FF2B5EF4-FFF2-40B4-BE49-F238E27FC236}">
                  <a16:creationId xmlns:a16="http://schemas.microsoft.com/office/drawing/2014/main" id="{26F8B944-98E5-7AB0-E72F-532708EA9710}"/>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sp>
          <p:nvSpPr>
            <p:cNvPr id="33" name="Google Shape;5655;p38">
              <a:extLst>
                <a:ext uri="{FF2B5EF4-FFF2-40B4-BE49-F238E27FC236}">
                  <a16:creationId xmlns:a16="http://schemas.microsoft.com/office/drawing/2014/main" id="{BB46833B-D22B-E861-622F-F0F14C5C65C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grpSp>
        <p:nvGrpSpPr>
          <p:cNvPr id="34" name="Google Shape;5653;p38">
            <a:extLst>
              <a:ext uri="{FF2B5EF4-FFF2-40B4-BE49-F238E27FC236}">
                <a16:creationId xmlns:a16="http://schemas.microsoft.com/office/drawing/2014/main" id="{7EB2B76C-425D-6631-7744-7F75E7AC3503}"/>
              </a:ext>
            </a:extLst>
          </p:cNvPr>
          <p:cNvGrpSpPr/>
          <p:nvPr/>
        </p:nvGrpSpPr>
        <p:grpSpPr>
          <a:xfrm>
            <a:off x="10388578" y="1988905"/>
            <a:ext cx="578991" cy="519140"/>
            <a:chOff x="1492675" y="4992125"/>
            <a:chExt cx="481825" cy="481825"/>
          </a:xfrm>
        </p:grpSpPr>
        <p:sp>
          <p:nvSpPr>
            <p:cNvPr id="35" name="Google Shape;5654;p38">
              <a:extLst>
                <a:ext uri="{FF2B5EF4-FFF2-40B4-BE49-F238E27FC236}">
                  <a16:creationId xmlns:a16="http://schemas.microsoft.com/office/drawing/2014/main" id="{7221C62B-0113-0589-2CBA-64889CAFC21D}"/>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36" name="Google Shape;5655;p38">
              <a:extLst>
                <a:ext uri="{FF2B5EF4-FFF2-40B4-BE49-F238E27FC236}">
                  <a16:creationId xmlns:a16="http://schemas.microsoft.com/office/drawing/2014/main" id="{B99C3A1A-1D2E-9681-08E5-E64CD11878D7}"/>
                </a:ext>
              </a:extLst>
            </p:cNvPr>
            <p:cNvSpPr/>
            <p:nvPr/>
          </p:nvSpPr>
          <p:spPr>
            <a:xfrm>
              <a:off x="1639625" y="5170177"/>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sp>
        <p:nvSpPr>
          <p:cNvPr id="37" name="TextBox 36">
            <a:extLst>
              <a:ext uri="{FF2B5EF4-FFF2-40B4-BE49-F238E27FC236}">
                <a16:creationId xmlns:a16="http://schemas.microsoft.com/office/drawing/2014/main" id="{D282F272-9B1C-E232-C1EB-07548DB7CC4B}"/>
              </a:ext>
            </a:extLst>
          </p:cNvPr>
          <p:cNvSpPr txBox="1"/>
          <p:nvPr/>
        </p:nvSpPr>
        <p:spPr>
          <a:xfrm>
            <a:off x="3633331" y="1697330"/>
            <a:ext cx="6678852" cy="1015663"/>
          </a:xfrm>
          <a:prstGeom prst="rect">
            <a:avLst/>
          </a:prstGeom>
          <a:noFill/>
        </p:spPr>
        <p:txBody>
          <a:bodyPr wrap="square" rtlCol="0">
            <a:spAutoFit/>
          </a:bodyPr>
          <a:lstStyle/>
          <a:p>
            <a:pPr lvl="0" algn="r">
              <a:spcBef>
                <a:spcPts val="1600"/>
              </a:spcBef>
              <a:spcAft>
                <a:spcPts val="1600"/>
              </a:spcAft>
            </a:pPr>
            <a:r>
              <a:rPr lang="en-US" sz="2000" dirty="0">
                <a:solidFill>
                  <a:schemeClr val="tx1">
                    <a:lumMod val="10000"/>
                  </a:schemeClr>
                </a:solidFill>
                <a:latin typeface="Times New Roman" panose="02020603050405020304" pitchFamily="18" charset="0"/>
                <a:cs typeface="Times New Roman" panose="02020603050405020304" pitchFamily="18" charset="0"/>
              </a:rPr>
              <a:t>Researched and successful integrated </a:t>
            </a:r>
            <a:r>
              <a:rPr lang="en-US" sz="2000" dirty="0" err="1">
                <a:solidFill>
                  <a:schemeClr val="tx1">
                    <a:lumMod val="10000"/>
                  </a:schemeClr>
                </a:solidFill>
                <a:latin typeface="Times New Roman" panose="02020603050405020304" pitchFamily="18" charset="0"/>
                <a:cs typeface="Times New Roman" panose="02020603050405020304" pitchFamily="18" charset="0"/>
              </a:rPr>
              <a:t>FastAPI</a:t>
            </a:r>
            <a:r>
              <a:rPr lang="en-US" sz="2000" dirty="0">
                <a:solidFill>
                  <a:schemeClr val="tx1">
                    <a:lumMod val="10000"/>
                  </a:schemeClr>
                </a:solidFill>
                <a:latin typeface="Times New Roman" panose="02020603050405020304" pitchFamily="18" charset="0"/>
                <a:cs typeface="Times New Roman" panose="02020603050405020304" pitchFamily="18" charset="0"/>
              </a:rPr>
              <a:t> async mode, Setup the Dev Environment, oracle database connected, and data fetched through </a:t>
            </a:r>
            <a:r>
              <a:rPr lang="en-US" sz="2000" dirty="0" err="1">
                <a:solidFill>
                  <a:schemeClr val="tx1">
                    <a:lumMod val="10000"/>
                  </a:schemeClr>
                </a:solidFill>
                <a:latin typeface="Times New Roman" panose="02020603050405020304" pitchFamily="18" charset="0"/>
                <a:cs typeface="Times New Roman" panose="02020603050405020304" pitchFamily="18" charset="0"/>
              </a:rPr>
              <a:t>FastAPI</a:t>
            </a:r>
            <a:endParaRPr lang="en-US" sz="2000" dirty="0">
              <a:solidFill>
                <a:schemeClr val="tx1">
                  <a:lumMod val="10000"/>
                </a:schemeClr>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5E1109A0-D836-2559-957C-6477C282209D}"/>
              </a:ext>
            </a:extLst>
          </p:cNvPr>
          <p:cNvSpPr txBox="1"/>
          <p:nvPr/>
        </p:nvSpPr>
        <p:spPr>
          <a:xfrm>
            <a:off x="1920350" y="4891306"/>
            <a:ext cx="6512450" cy="707886"/>
          </a:xfrm>
          <a:prstGeom prst="rect">
            <a:avLst/>
          </a:prstGeom>
          <a:noFill/>
        </p:spPr>
        <p:txBody>
          <a:bodyPr wrap="square" rtlCol="0">
            <a:spAutoFit/>
          </a:bodyPr>
          <a:lstStyle/>
          <a:p>
            <a:r>
              <a:rPr lang="en-US" sz="2000" dirty="0">
                <a:solidFill>
                  <a:schemeClr val="tx1">
                    <a:lumMod val="10000"/>
                  </a:schemeClr>
                </a:solidFill>
                <a:latin typeface="Times New Roman" panose="02020603050405020304" pitchFamily="18" charset="0"/>
                <a:cs typeface="Times New Roman" panose="02020603050405020304" pitchFamily="18" charset="0"/>
                <a:sym typeface="Arvo"/>
              </a:rPr>
              <a:t>Executed the insertion using the POST METHOD  through POSTMAN application </a:t>
            </a:r>
          </a:p>
        </p:txBody>
      </p:sp>
      <p:sp>
        <p:nvSpPr>
          <p:cNvPr id="39" name="TextBox 38">
            <a:extLst>
              <a:ext uri="{FF2B5EF4-FFF2-40B4-BE49-F238E27FC236}">
                <a16:creationId xmlns:a16="http://schemas.microsoft.com/office/drawing/2014/main" id="{FE6DD8EA-78C2-DC3A-40D6-76317C0471F5}"/>
              </a:ext>
            </a:extLst>
          </p:cNvPr>
          <p:cNvSpPr txBox="1"/>
          <p:nvPr/>
        </p:nvSpPr>
        <p:spPr>
          <a:xfrm>
            <a:off x="3379893" y="3836028"/>
            <a:ext cx="7008685" cy="1015663"/>
          </a:xfrm>
          <a:prstGeom prst="rect">
            <a:avLst/>
          </a:prstGeom>
          <a:noFill/>
        </p:spPr>
        <p:txBody>
          <a:bodyPr wrap="square" rtlCol="0">
            <a:spAutoFit/>
          </a:bodyPr>
          <a:lstStyle/>
          <a:p>
            <a:pPr lvl="0" algn="r">
              <a:spcBef>
                <a:spcPts val="1600"/>
              </a:spcBef>
              <a:spcAft>
                <a:spcPts val="1600"/>
              </a:spcAft>
            </a:pPr>
            <a:r>
              <a:rPr lang="en-US" sz="2000" dirty="0">
                <a:solidFill>
                  <a:schemeClr val="tx1">
                    <a:lumMod val="10000"/>
                  </a:schemeClr>
                </a:solidFill>
                <a:latin typeface="Times New Roman" panose="02020603050405020304" pitchFamily="18" charset="0"/>
                <a:cs typeface="Times New Roman" panose="02020603050405020304" pitchFamily="18" charset="0"/>
              </a:rPr>
              <a:t>We have executed GET METHOD for insertion (for simplicity of testing from a web browser) where we called procedure which was previously designed in Oracle Database. </a:t>
            </a:r>
          </a:p>
        </p:txBody>
      </p:sp>
      <p:sp>
        <p:nvSpPr>
          <p:cNvPr id="46" name="TextBox 45">
            <a:extLst>
              <a:ext uri="{FF2B5EF4-FFF2-40B4-BE49-F238E27FC236}">
                <a16:creationId xmlns:a16="http://schemas.microsoft.com/office/drawing/2014/main" id="{1BE09F2F-9249-6C16-145A-3A62ACD222C9}"/>
              </a:ext>
            </a:extLst>
          </p:cNvPr>
          <p:cNvSpPr txBox="1"/>
          <p:nvPr/>
        </p:nvSpPr>
        <p:spPr>
          <a:xfrm>
            <a:off x="1920350" y="2715654"/>
            <a:ext cx="7361313" cy="1015663"/>
          </a:xfrm>
          <a:prstGeom prst="rect">
            <a:avLst/>
          </a:prstGeom>
          <a:noFill/>
        </p:spPr>
        <p:txBody>
          <a:bodyPr wrap="square" rtlCol="0">
            <a:spAutoFit/>
          </a:bodyPr>
          <a:lstStyle/>
          <a:p>
            <a:r>
              <a:rPr lang="en-US" sz="2000" dirty="0">
                <a:solidFill>
                  <a:schemeClr val="tx1">
                    <a:lumMod val="10000"/>
                  </a:schemeClr>
                </a:solidFill>
                <a:latin typeface="Times New Roman" panose="02020603050405020304" pitchFamily="18" charset="0"/>
                <a:cs typeface="Times New Roman" panose="02020603050405020304" pitchFamily="18" charset="0"/>
              </a:rPr>
              <a:t>Created Stored Procedure in oracle database and successfully applied the same in </a:t>
            </a:r>
            <a:r>
              <a:rPr lang="en-US" sz="2000" dirty="0" err="1">
                <a:solidFill>
                  <a:schemeClr val="tx1">
                    <a:lumMod val="10000"/>
                  </a:schemeClr>
                </a:solidFill>
                <a:latin typeface="Times New Roman" panose="02020603050405020304" pitchFamily="18" charset="0"/>
                <a:cs typeface="Times New Roman" panose="02020603050405020304" pitchFamily="18" charset="0"/>
              </a:rPr>
              <a:t>FastAPI</a:t>
            </a:r>
            <a:r>
              <a:rPr lang="en-US" sz="2000" dirty="0">
                <a:solidFill>
                  <a:schemeClr val="tx1">
                    <a:lumMod val="10000"/>
                  </a:schemeClr>
                </a:solidFill>
                <a:latin typeface="Times New Roman" panose="02020603050405020304" pitchFamily="18" charset="0"/>
                <a:cs typeface="Times New Roman" panose="02020603050405020304" pitchFamily="18" charset="0"/>
              </a:rPr>
              <a:t>. We have also developed Fast API which fetch the data from database through GET Method.</a:t>
            </a:r>
          </a:p>
        </p:txBody>
      </p:sp>
      <p:grpSp>
        <p:nvGrpSpPr>
          <p:cNvPr id="54" name="Google Shape;5653;p38">
            <a:extLst>
              <a:ext uri="{FF2B5EF4-FFF2-40B4-BE49-F238E27FC236}">
                <a16:creationId xmlns:a16="http://schemas.microsoft.com/office/drawing/2014/main" id="{C47D12DF-AE2A-DE12-9BE3-AB769E0AA5E4}"/>
              </a:ext>
            </a:extLst>
          </p:cNvPr>
          <p:cNvGrpSpPr/>
          <p:nvPr/>
        </p:nvGrpSpPr>
        <p:grpSpPr>
          <a:xfrm>
            <a:off x="1220110" y="1033290"/>
            <a:ext cx="578991" cy="519140"/>
            <a:chOff x="1492675" y="4992125"/>
            <a:chExt cx="481825" cy="481825"/>
          </a:xfrm>
        </p:grpSpPr>
        <p:sp>
          <p:nvSpPr>
            <p:cNvPr id="55" name="Google Shape;5654;p38">
              <a:extLst>
                <a:ext uri="{FF2B5EF4-FFF2-40B4-BE49-F238E27FC236}">
                  <a16:creationId xmlns:a16="http://schemas.microsoft.com/office/drawing/2014/main" id="{6ABD8555-C6F9-60E3-063E-7AAF3DC572D2}"/>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56" name="Google Shape;5655;p38">
              <a:extLst>
                <a:ext uri="{FF2B5EF4-FFF2-40B4-BE49-F238E27FC236}">
                  <a16:creationId xmlns:a16="http://schemas.microsoft.com/office/drawing/2014/main" id="{4D160717-BE15-80B0-2CDA-FD26B0FAAAE8}"/>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grpSp>
        <p:nvGrpSpPr>
          <p:cNvPr id="57" name="Google Shape;5653;p38">
            <a:extLst>
              <a:ext uri="{FF2B5EF4-FFF2-40B4-BE49-F238E27FC236}">
                <a16:creationId xmlns:a16="http://schemas.microsoft.com/office/drawing/2014/main" id="{9C441ACB-AB97-44A2-6D1C-D227F9F7263F}"/>
              </a:ext>
            </a:extLst>
          </p:cNvPr>
          <p:cNvGrpSpPr/>
          <p:nvPr/>
        </p:nvGrpSpPr>
        <p:grpSpPr>
          <a:xfrm>
            <a:off x="1264179" y="2742746"/>
            <a:ext cx="578991" cy="519140"/>
            <a:chOff x="1492675" y="4992125"/>
            <a:chExt cx="481825" cy="481825"/>
          </a:xfrm>
        </p:grpSpPr>
        <p:sp>
          <p:nvSpPr>
            <p:cNvPr id="58" name="Google Shape;5654;p38">
              <a:extLst>
                <a:ext uri="{FF2B5EF4-FFF2-40B4-BE49-F238E27FC236}">
                  <a16:creationId xmlns:a16="http://schemas.microsoft.com/office/drawing/2014/main" id="{7ED36D6C-461B-CDFE-2523-53FA4E63CEA6}"/>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59" name="Google Shape;5655;p38">
              <a:extLst>
                <a:ext uri="{FF2B5EF4-FFF2-40B4-BE49-F238E27FC236}">
                  <a16:creationId xmlns:a16="http://schemas.microsoft.com/office/drawing/2014/main" id="{99BDD34F-4070-201F-C5B3-643C186C5BD0}"/>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grpSp>
        <p:nvGrpSpPr>
          <p:cNvPr id="60" name="Google Shape;5653;p38">
            <a:extLst>
              <a:ext uri="{FF2B5EF4-FFF2-40B4-BE49-F238E27FC236}">
                <a16:creationId xmlns:a16="http://schemas.microsoft.com/office/drawing/2014/main" id="{AAADCC51-80A5-2B40-A025-44B61539F089}"/>
              </a:ext>
            </a:extLst>
          </p:cNvPr>
          <p:cNvGrpSpPr/>
          <p:nvPr/>
        </p:nvGrpSpPr>
        <p:grpSpPr>
          <a:xfrm>
            <a:off x="10388578" y="4149120"/>
            <a:ext cx="578991" cy="519140"/>
            <a:chOff x="1492675" y="4992125"/>
            <a:chExt cx="481825" cy="481825"/>
          </a:xfrm>
        </p:grpSpPr>
        <p:sp>
          <p:nvSpPr>
            <p:cNvPr id="61" name="Google Shape;5654;p38">
              <a:extLst>
                <a:ext uri="{FF2B5EF4-FFF2-40B4-BE49-F238E27FC236}">
                  <a16:creationId xmlns:a16="http://schemas.microsoft.com/office/drawing/2014/main" id="{D1378BF6-35B7-77C3-1BB3-87459B015CB2}"/>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62" name="Google Shape;5655;p38">
              <a:extLst>
                <a:ext uri="{FF2B5EF4-FFF2-40B4-BE49-F238E27FC236}">
                  <a16:creationId xmlns:a16="http://schemas.microsoft.com/office/drawing/2014/main" id="{A0E4ACFF-E51A-DA5A-5CD3-CC0486F68113}"/>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grpSp>
        <p:nvGrpSpPr>
          <p:cNvPr id="63" name="Google Shape;5653;p38">
            <a:extLst>
              <a:ext uri="{FF2B5EF4-FFF2-40B4-BE49-F238E27FC236}">
                <a16:creationId xmlns:a16="http://schemas.microsoft.com/office/drawing/2014/main" id="{4DB13B5B-9FC1-B26E-8CB2-B6F58A2D8C0D}"/>
              </a:ext>
            </a:extLst>
          </p:cNvPr>
          <p:cNvGrpSpPr/>
          <p:nvPr/>
        </p:nvGrpSpPr>
        <p:grpSpPr>
          <a:xfrm>
            <a:off x="1220110" y="4922624"/>
            <a:ext cx="578991" cy="519140"/>
            <a:chOff x="1492675" y="4992125"/>
            <a:chExt cx="481825" cy="481825"/>
          </a:xfrm>
        </p:grpSpPr>
        <p:sp>
          <p:nvSpPr>
            <p:cNvPr id="64" name="Google Shape;5654;p38">
              <a:extLst>
                <a:ext uri="{FF2B5EF4-FFF2-40B4-BE49-F238E27FC236}">
                  <a16:creationId xmlns:a16="http://schemas.microsoft.com/office/drawing/2014/main" id="{136FC333-6946-1F09-7945-3BAED2609DAA}"/>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65" name="Google Shape;5655;p38">
              <a:extLst>
                <a:ext uri="{FF2B5EF4-FFF2-40B4-BE49-F238E27FC236}">
                  <a16:creationId xmlns:a16="http://schemas.microsoft.com/office/drawing/2014/main" id="{16416D07-299B-1F89-B168-949F1336BC52}"/>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spTree>
    <p:extLst>
      <p:ext uri="{BB962C8B-B14F-4D97-AF65-F5344CB8AC3E}">
        <p14:creationId xmlns:p14="http://schemas.microsoft.com/office/powerpoint/2010/main" val="3987261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42" presetClass="entr" presetSubtype="0" fill="hold" nodeType="afterEffect">
                                  <p:stCondLst>
                                    <p:cond delay="75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75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75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000"/>
                                        <p:tgtEl>
                                          <p:spTgt spid="46"/>
                                        </p:tgtEl>
                                      </p:cBhvr>
                                    </p:animEffect>
                                    <p:anim calcmode="lin" valueType="num">
                                      <p:cBhvr>
                                        <p:cTn id="29" dur="1000" fill="hold"/>
                                        <p:tgtEl>
                                          <p:spTgt spid="46"/>
                                        </p:tgtEl>
                                        <p:attrNameLst>
                                          <p:attrName>ppt_x</p:attrName>
                                        </p:attrNameLst>
                                      </p:cBhvr>
                                      <p:tavLst>
                                        <p:tav tm="0">
                                          <p:val>
                                            <p:strVal val="#ppt_x"/>
                                          </p:val>
                                        </p:tav>
                                        <p:tav tm="100000">
                                          <p:val>
                                            <p:strVal val="#ppt_x"/>
                                          </p:val>
                                        </p:tav>
                                      </p:tavLst>
                                    </p:anim>
                                    <p:anim calcmode="lin" valueType="num">
                                      <p:cBhvr>
                                        <p:cTn id="30" dur="1000" fill="hold"/>
                                        <p:tgtEl>
                                          <p:spTgt spid="4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75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75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42" presetClass="entr" presetSubtype="0" fill="hold" nodeType="afterEffect">
                                  <p:stCondLst>
                                    <p:cond delay="75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1000"/>
                                        <p:tgtEl>
                                          <p:spTgt spid="54"/>
                                        </p:tgtEl>
                                      </p:cBhvr>
                                    </p:animEffect>
                                    <p:anim calcmode="lin" valueType="num">
                                      <p:cBhvr>
                                        <p:cTn id="45" dur="1000" fill="hold"/>
                                        <p:tgtEl>
                                          <p:spTgt spid="54"/>
                                        </p:tgtEl>
                                        <p:attrNameLst>
                                          <p:attrName>ppt_x</p:attrName>
                                        </p:attrNameLst>
                                      </p:cBhvr>
                                      <p:tavLst>
                                        <p:tav tm="0">
                                          <p:val>
                                            <p:strVal val="#ppt_x"/>
                                          </p:val>
                                        </p:tav>
                                        <p:tav tm="100000">
                                          <p:val>
                                            <p:strVal val="#ppt_x"/>
                                          </p:val>
                                        </p:tav>
                                      </p:tavLst>
                                    </p:anim>
                                    <p:anim calcmode="lin" valueType="num">
                                      <p:cBhvr>
                                        <p:cTn id="46" dur="1000" fill="hold"/>
                                        <p:tgtEl>
                                          <p:spTgt spid="54"/>
                                        </p:tgtEl>
                                        <p:attrNameLst>
                                          <p:attrName>ppt_y</p:attrName>
                                        </p:attrNameLst>
                                      </p:cBhvr>
                                      <p:tavLst>
                                        <p:tav tm="0">
                                          <p:val>
                                            <p:strVal val="#ppt_y+.1"/>
                                          </p:val>
                                        </p:tav>
                                        <p:tav tm="100000">
                                          <p:val>
                                            <p:strVal val="#ppt_y"/>
                                          </p:val>
                                        </p:tav>
                                      </p:tavLst>
                                    </p:anim>
                                  </p:childTnLst>
                                </p:cTn>
                              </p:par>
                            </p:childTnLst>
                          </p:cTn>
                        </p:par>
                        <p:par>
                          <p:cTn id="47" fill="hold">
                            <p:stCondLst>
                              <p:cond delay="5250"/>
                            </p:stCondLst>
                            <p:childTnLst>
                              <p:par>
                                <p:cTn id="48" presetID="42" presetClass="entr" presetSubtype="0" fill="hold" nodeType="afterEffect">
                                  <p:stCondLst>
                                    <p:cond delay="75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1000"/>
                                        <p:tgtEl>
                                          <p:spTgt spid="57"/>
                                        </p:tgtEl>
                                      </p:cBhvr>
                                    </p:animEffect>
                                    <p:anim calcmode="lin" valueType="num">
                                      <p:cBhvr>
                                        <p:cTn id="51" dur="1000" fill="hold"/>
                                        <p:tgtEl>
                                          <p:spTgt spid="57"/>
                                        </p:tgtEl>
                                        <p:attrNameLst>
                                          <p:attrName>ppt_x</p:attrName>
                                        </p:attrNameLst>
                                      </p:cBhvr>
                                      <p:tavLst>
                                        <p:tav tm="0">
                                          <p:val>
                                            <p:strVal val="#ppt_x"/>
                                          </p:val>
                                        </p:tav>
                                        <p:tav tm="100000">
                                          <p:val>
                                            <p:strVal val="#ppt_x"/>
                                          </p:val>
                                        </p:tav>
                                      </p:tavLst>
                                    </p:anim>
                                    <p:anim calcmode="lin" valueType="num">
                                      <p:cBhvr>
                                        <p:cTn id="52" dur="1000" fill="hold"/>
                                        <p:tgtEl>
                                          <p:spTgt spid="57"/>
                                        </p:tgtEl>
                                        <p:attrNameLst>
                                          <p:attrName>ppt_y</p:attrName>
                                        </p:attrNameLst>
                                      </p:cBhvr>
                                      <p:tavLst>
                                        <p:tav tm="0">
                                          <p:val>
                                            <p:strVal val="#ppt_y+.1"/>
                                          </p:val>
                                        </p:tav>
                                        <p:tav tm="100000">
                                          <p:val>
                                            <p:strVal val="#ppt_y"/>
                                          </p:val>
                                        </p:tav>
                                      </p:tavLst>
                                    </p:anim>
                                  </p:childTnLst>
                                </p:cTn>
                              </p:par>
                            </p:childTnLst>
                          </p:cTn>
                        </p:par>
                        <p:par>
                          <p:cTn id="53" fill="hold">
                            <p:stCondLst>
                              <p:cond delay="7000"/>
                            </p:stCondLst>
                            <p:childTnLst>
                              <p:par>
                                <p:cTn id="54" presetID="42" presetClass="entr" presetSubtype="0" fill="hold" nodeType="afterEffect">
                                  <p:stCondLst>
                                    <p:cond delay="75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childTnLst>
                          </p:cTn>
                        </p:par>
                        <p:par>
                          <p:cTn id="59" fill="hold">
                            <p:stCondLst>
                              <p:cond delay="8750"/>
                            </p:stCondLst>
                            <p:childTnLst>
                              <p:par>
                                <p:cTn id="60" presetID="42" presetClass="entr" presetSubtype="0" fill="hold" nodeType="afterEffect">
                                  <p:stCondLst>
                                    <p:cond delay="75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1000"/>
                                        <p:tgtEl>
                                          <p:spTgt spid="63"/>
                                        </p:tgtEl>
                                      </p:cBhvr>
                                    </p:animEffect>
                                    <p:anim calcmode="lin" valueType="num">
                                      <p:cBhvr>
                                        <p:cTn id="63" dur="1000" fill="hold"/>
                                        <p:tgtEl>
                                          <p:spTgt spid="63"/>
                                        </p:tgtEl>
                                        <p:attrNameLst>
                                          <p:attrName>ppt_x</p:attrName>
                                        </p:attrNameLst>
                                      </p:cBhvr>
                                      <p:tavLst>
                                        <p:tav tm="0">
                                          <p:val>
                                            <p:strVal val="#ppt_x"/>
                                          </p:val>
                                        </p:tav>
                                        <p:tav tm="100000">
                                          <p:val>
                                            <p:strVal val="#ppt_x"/>
                                          </p:val>
                                        </p:tav>
                                      </p:tavLst>
                                    </p:anim>
                                    <p:anim calcmode="lin" valueType="num">
                                      <p:cBhvr>
                                        <p:cTn id="6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0">
                                            <p:txEl>
                                              <p:pRg st="0" end="0"/>
                                            </p:txEl>
                                          </p:spTgt>
                                        </p:tgtEl>
                                        <p:attrNameLst>
                                          <p:attrName>style.visibility</p:attrName>
                                        </p:attrNameLst>
                                      </p:cBhvr>
                                      <p:to>
                                        <p:strVal val="visible"/>
                                      </p:to>
                                    </p:set>
                                    <p:anim calcmode="lin" valueType="num">
                                      <p:cBhvr additive="base">
                                        <p:cTn id="69"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7">
                                            <p:txEl>
                                              <p:pRg st="0" end="0"/>
                                            </p:txEl>
                                          </p:spTgt>
                                        </p:tgtEl>
                                        <p:attrNameLst>
                                          <p:attrName>style.visibility</p:attrName>
                                        </p:attrNameLst>
                                      </p:cBhvr>
                                      <p:to>
                                        <p:strVal val="visible"/>
                                      </p:to>
                                    </p:set>
                                    <p:anim calcmode="lin" valueType="num">
                                      <p:cBhvr additive="base">
                                        <p:cTn id="75"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46">
                                            <p:txEl>
                                              <p:pRg st="0" end="0"/>
                                            </p:txEl>
                                          </p:spTgt>
                                        </p:tgtEl>
                                        <p:attrNameLst>
                                          <p:attrName>style.visibility</p:attrName>
                                        </p:attrNameLst>
                                      </p:cBhvr>
                                      <p:to>
                                        <p:strVal val="visible"/>
                                      </p:to>
                                    </p:set>
                                    <p:anim calcmode="lin" valueType="num">
                                      <p:cBhvr additive="base">
                                        <p:cTn id="81"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9">
                                            <p:txEl>
                                              <p:pRg st="0" end="0"/>
                                            </p:txEl>
                                          </p:spTgt>
                                        </p:tgtEl>
                                        <p:attrNameLst>
                                          <p:attrName>style.visibility</p:attrName>
                                        </p:attrNameLst>
                                      </p:cBhvr>
                                      <p:to>
                                        <p:strVal val="visible"/>
                                      </p:to>
                                    </p:set>
                                    <p:anim calcmode="lin" valueType="num">
                                      <p:cBhvr additive="base">
                                        <p:cTn id="8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38">
                                            <p:txEl>
                                              <p:pRg st="0" end="0"/>
                                            </p:txEl>
                                          </p:spTgt>
                                        </p:tgtEl>
                                        <p:attrNameLst>
                                          <p:attrName>style.visibility</p:attrName>
                                        </p:attrNameLst>
                                      </p:cBhvr>
                                      <p:to>
                                        <p:strVal val="visible"/>
                                      </p:to>
                                    </p:set>
                                    <p:anim calcmode="lin" valueType="num">
                                      <p:cBhvr additive="base">
                                        <p:cTn id="9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7" grpId="0"/>
      <p:bldP spid="38" grpId="0"/>
      <p:bldP spid="39"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169C-669F-2928-8F7E-4100B06128D2}"/>
              </a:ext>
            </a:extLst>
          </p:cNvPr>
          <p:cNvSpPr>
            <a:spLocks noGrp="1"/>
          </p:cNvSpPr>
          <p:nvPr>
            <p:ph type="title"/>
          </p:nvPr>
        </p:nvSpPr>
        <p:spPr>
          <a:xfrm>
            <a:off x="5645020" y="8682"/>
            <a:ext cx="5412326" cy="1325563"/>
          </a:xfrm>
        </p:spPr>
        <p:txBody>
          <a:bodyPr/>
          <a:lstStyle/>
          <a:p>
            <a:r>
              <a:rPr lang="en-US" dirty="0"/>
              <a:t>PROJECT SCOPE FLOW</a:t>
            </a:r>
          </a:p>
        </p:txBody>
      </p:sp>
      <p:sp>
        <p:nvSpPr>
          <p:cNvPr id="7" name="Date Placeholder 6">
            <a:extLst>
              <a:ext uri="{FF2B5EF4-FFF2-40B4-BE49-F238E27FC236}">
                <a16:creationId xmlns:a16="http://schemas.microsoft.com/office/drawing/2014/main" id="{5BB176D0-4999-8312-4000-18E5C1DCEE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E6A58D46-1338-A2A3-BC40-E93724156F52}"/>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AD1B6D5E-A466-14BC-8644-4A56A321063E}"/>
              </a:ext>
            </a:extLst>
          </p:cNvPr>
          <p:cNvSpPr>
            <a:spLocks noGrp="1"/>
          </p:cNvSpPr>
          <p:nvPr>
            <p:ph type="sldNum" sz="quarter" idx="12"/>
          </p:nvPr>
        </p:nvSpPr>
        <p:spPr/>
        <p:txBody>
          <a:bodyPr/>
          <a:lstStyle/>
          <a:p>
            <a:fld id="{A49DFD55-3C28-40EF-9E31-A92D2E4017FF}" type="slidenum">
              <a:rPr lang="en-US" smtClean="0"/>
              <a:pPr/>
              <a:t>7</a:t>
            </a:fld>
            <a:endParaRPr lang="en-US" dirty="0"/>
          </a:p>
        </p:txBody>
      </p:sp>
      <p:grpSp>
        <p:nvGrpSpPr>
          <p:cNvPr id="31" name="Google Shape;5653;p38">
            <a:extLst>
              <a:ext uri="{FF2B5EF4-FFF2-40B4-BE49-F238E27FC236}">
                <a16:creationId xmlns:a16="http://schemas.microsoft.com/office/drawing/2014/main" id="{BB763F30-78D2-DB04-4896-631E138D7893}"/>
              </a:ext>
            </a:extLst>
          </p:cNvPr>
          <p:cNvGrpSpPr/>
          <p:nvPr/>
        </p:nvGrpSpPr>
        <p:grpSpPr>
          <a:xfrm>
            <a:off x="2114533" y="1253310"/>
            <a:ext cx="391600" cy="425785"/>
            <a:chOff x="1492675" y="4992125"/>
            <a:chExt cx="481825" cy="481825"/>
          </a:xfrm>
        </p:grpSpPr>
        <p:sp>
          <p:nvSpPr>
            <p:cNvPr id="32" name="Google Shape;5654;p38">
              <a:extLst>
                <a:ext uri="{FF2B5EF4-FFF2-40B4-BE49-F238E27FC236}">
                  <a16:creationId xmlns:a16="http://schemas.microsoft.com/office/drawing/2014/main" id="{26F8B944-98E5-7AB0-E72F-532708EA9710}"/>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sp>
          <p:nvSpPr>
            <p:cNvPr id="33" name="Google Shape;5655;p38">
              <a:extLst>
                <a:ext uri="{FF2B5EF4-FFF2-40B4-BE49-F238E27FC236}">
                  <a16:creationId xmlns:a16="http://schemas.microsoft.com/office/drawing/2014/main" id="{BB46833B-D22B-E861-622F-F0F14C5C65C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sp>
        <p:nvSpPr>
          <p:cNvPr id="38" name="TextBox 37">
            <a:extLst>
              <a:ext uri="{FF2B5EF4-FFF2-40B4-BE49-F238E27FC236}">
                <a16:creationId xmlns:a16="http://schemas.microsoft.com/office/drawing/2014/main" id="{5E1109A0-D836-2559-957C-6477C282209D}"/>
              </a:ext>
            </a:extLst>
          </p:cNvPr>
          <p:cNvSpPr txBox="1"/>
          <p:nvPr/>
        </p:nvSpPr>
        <p:spPr>
          <a:xfrm>
            <a:off x="3965905" y="3332686"/>
            <a:ext cx="6512450" cy="707886"/>
          </a:xfrm>
          <a:prstGeom prst="rect">
            <a:avLst/>
          </a:prstGeom>
          <a:noFill/>
        </p:spPr>
        <p:txBody>
          <a:bodyPr wrap="square" rtlCol="0">
            <a:spAutoFit/>
          </a:bodyPr>
          <a:lstStyle/>
          <a:p>
            <a:r>
              <a:rPr lang="en-US" sz="2000" dirty="0">
                <a:solidFill>
                  <a:schemeClr val="tx1">
                    <a:lumMod val="10000"/>
                  </a:schemeClr>
                </a:solidFill>
                <a:latin typeface="Times New Roman" panose="02020603050405020304" pitchFamily="18" charset="0"/>
                <a:cs typeface="Times New Roman" panose="02020603050405020304" pitchFamily="18" charset="0"/>
              </a:rPr>
              <a:t>Researched and executed JSON functionality build into the Oracle by creating test and complex queries </a:t>
            </a:r>
            <a:endParaRPr lang="en-US" sz="2000" dirty="0">
              <a:solidFill>
                <a:schemeClr val="tx1">
                  <a:lumMod val="10000"/>
                </a:schemeClr>
              </a:solidFill>
              <a:latin typeface="Times New Roman" panose="02020603050405020304" pitchFamily="18" charset="0"/>
              <a:cs typeface="Times New Roman" panose="02020603050405020304" pitchFamily="18" charset="0"/>
              <a:sym typeface="Arvo"/>
            </a:endParaRPr>
          </a:p>
        </p:txBody>
      </p:sp>
      <p:sp>
        <p:nvSpPr>
          <p:cNvPr id="46" name="TextBox 45">
            <a:extLst>
              <a:ext uri="{FF2B5EF4-FFF2-40B4-BE49-F238E27FC236}">
                <a16:creationId xmlns:a16="http://schemas.microsoft.com/office/drawing/2014/main" id="{1BE09F2F-9249-6C16-145A-3A62ACD222C9}"/>
              </a:ext>
            </a:extLst>
          </p:cNvPr>
          <p:cNvSpPr txBox="1"/>
          <p:nvPr/>
        </p:nvSpPr>
        <p:spPr>
          <a:xfrm>
            <a:off x="1920350" y="2492134"/>
            <a:ext cx="7361313" cy="400110"/>
          </a:xfrm>
          <a:prstGeom prst="rect">
            <a:avLst/>
          </a:prstGeom>
          <a:noFill/>
        </p:spPr>
        <p:txBody>
          <a:bodyPr wrap="square" rtlCol="0">
            <a:spAutoFit/>
          </a:bodyPr>
          <a:lstStyle/>
          <a:p>
            <a:r>
              <a:rPr lang="en-US" sz="2000" dirty="0">
                <a:solidFill>
                  <a:schemeClr val="tx1">
                    <a:lumMod val="10000"/>
                  </a:schemeClr>
                </a:solidFill>
                <a:latin typeface="Times New Roman" panose="02020603050405020304" pitchFamily="18" charset="0"/>
                <a:cs typeface="Times New Roman" panose="02020603050405020304" pitchFamily="18" charset="0"/>
                <a:sym typeface="Arvo"/>
              </a:rPr>
              <a:t>Designed CRUD (REST API) routes</a:t>
            </a:r>
          </a:p>
        </p:txBody>
      </p:sp>
      <p:grpSp>
        <p:nvGrpSpPr>
          <p:cNvPr id="57" name="Google Shape;5653;p38">
            <a:extLst>
              <a:ext uri="{FF2B5EF4-FFF2-40B4-BE49-F238E27FC236}">
                <a16:creationId xmlns:a16="http://schemas.microsoft.com/office/drawing/2014/main" id="{9C441ACB-AB97-44A2-6D1C-D227F9F7263F}"/>
              </a:ext>
            </a:extLst>
          </p:cNvPr>
          <p:cNvGrpSpPr/>
          <p:nvPr/>
        </p:nvGrpSpPr>
        <p:grpSpPr>
          <a:xfrm>
            <a:off x="1114429" y="2432619"/>
            <a:ext cx="578991" cy="519140"/>
            <a:chOff x="1492675" y="4992125"/>
            <a:chExt cx="481825" cy="481825"/>
          </a:xfrm>
        </p:grpSpPr>
        <p:sp>
          <p:nvSpPr>
            <p:cNvPr id="58" name="Google Shape;5654;p38">
              <a:extLst>
                <a:ext uri="{FF2B5EF4-FFF2-40B4-BE49-F238E27FC236}">
                  <a16:creationId xmlns:a16="http://schemas.microsoft.com/office/drawing/2014/main" id="{7ED36D6C-461B-CDFE-2523-53FA4E63CEA6}"/>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59" name="Google Shape;5655;p38">
              <a:extLst>
                <a:ext uri="{FF2B5EF4-FFF2-40B4-BE49-F238E27FC236}">
                  <a16:creationId xmlns:a16="http://schemas.microsoft.com/office/drawing/2014/main" id="{99BDD34F-4070-201F-C5B3-643C186C5BD0}"/>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grpSp>
        <p:nvGrpSpPr>
          <p:cNvPr id="63" name="Google Shape;5653;p38">
            <a:extLst>
              <a:ext uri="{FF2B5EF4-FFF2-40B4-BE49-F238E27FC236}">
                <a16:creationId xmlns:a16="http://schemas.microsoft.com/office/drawing/2014/main" id="{4DB13B5B-9FC1-B26E-8CB2-B6F58A2D8C0D}"/>
              </a:ext>
            </a:extLst>
          </p:cNvPr>
          <p:cNvGrpSpPr/>
          <p:nvPr/>
        </p:nvGrpSpPr>
        <p:grpSpPr>
          <a:xfrm>
            <a:off x="10478355" y="3385727"/>
            <a:ext cx="578991" cy="519140"/>
            <a:chOff x="1492675" y="4992125"/>
            <a:chExt cx="481825" cy="481825"/>
          </a:xfrm>
        </p:grpSpPr>
        <p:sp>
          <p:nvSpPr>
            <p:cNvPr id="64" name="Google Shape;5654;p38">
              <a:extLst>
                <a:ext uri="{FF2B5EF4-FFF2-40B4-BE49-F238E27FC236}">
                  <a16:creationId xmlns:a16="http://schemas.microsoft.com/office/drawing/2014/main" id="{136FC333-6946-1F09-7945-3BAED2609DAA}"/>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65" name="Google Shape;5655;p38">
              <a:extLst>
                <a:ext uri="{FF2B5EF4-FFF2-40B4-BE49-F238E27FC236}">
                  <a16:creationId xmlns:a16="http://schemas.microsoft.com/office/drawing/2014/main" id="{16416D07-299B-1F89-B168-949F1336BC52}"/>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grpSp>
        <p:nvGrpSpPr>
          <p:cNvPr id="66" name="Google Shape;5653;p38">
            <a:extLst>
              <a:ext uri="{FF2B5EF4-FFF2-40B4-BE49-F238E27FC236}">
                <a16:creationId xmlns:a16="http://schemas.microsoft.com/office/drawing/2014/main" id="{794C2B96-1417-C855-67B0-09F79CE7FB3D}"/>
              </a:ext>
            </a:extLst>
          </p:cNvPr>
          <p:cNvGrpSpPr/>
          <p:nvPr/>
        </p:nvGrpSpPr>
        <p:grpSpPr>
          <a:xfrm>
            <a:off x="10478354" y="5274269"/>
            <a:ext cx="578991" cy="519140"/>
            <a:chOff x="1492675" y="4992125"/>
            <a:chExt cx="481825" cy="481825"/>
          </a:xfrm>
        </p:grpSpPr>
        <p:sp>
          <p:nvSpPr>
            <p:cNvPr id="67" name="Google Shape;5654;p38">
              <a:extLst>
                <a:ext uri="{FF2B5EF4-FFF2-40B4-BE49-F238E27FC236}">
                  <a16:creationId xmlns:a16="http://schemas.microsoft.com/office/drawing/2014/main" id="{FF825890-BEC6-8360-1737-943F8F82A4E5}"/>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68" name="Google Shape;5655;p38">
              <a:extLst>
                <a:ext uri="{FF2B5EF4-FFF2-40B4-BE49-F238E27FC236}">
                  <a16:creationId xmlns:a16="http://schemas.microsoft.com/office/drawing/2014/main" id="{8DD3B2AF-0FE7-916E-215F-2027C9B9EFC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grpSp>
      <p:sp>
        <p:nvSpPr>
          <p:cNvPr id="10" name="TextBox 9">
            <a:extLst>
              <a:ext uri="{FF2B5EF4-FFF2-40B4-BE49-F238E27FC236}">
                <a16:creationId xmlns:a16="http://schemas.microsoft.com/office/drawing/2014/main" id="{80DA8AAE-65F9-9301-346C-80450F718E1C}"/>
              </a:ext>
            </a:extLst>
          </p:cNvPr>
          <p:cNvSpPr txBox="1"/>
          <p:nvPr/>
        </p:nvSpPr>
        <p:spPr>
          <a:xfrm>
            <a:off x="1987420" y="5143597"/>
            <a:ext cx="8320691" cy="707886"/>
          </a:xfrm>
          <a:prstGeom prst="rect">
            <a:avLst/>
          </a:prstGeom>
          <a:noFill/>
        </p:spPr>
        <p:txBody>
          <a:bodyPr wrap="square" rtlCol="0">
            <a:spAutoFit/>
          </a:bodyPr>
          <a:lstStyle/>
          <a:p>
            <a:pPr algn="r"/>
            <a:r>
              <a:rPr lang="en-US" sz="2000" dirty="0">
                <a:solidFill>
                  <a:schemeClr val="tx1">
                    <a:lumMod val="10000"/>
                  </a:schemeClr>
                </a:solidFill>
                <a:latin typeface="Times New Roman" panose="02020603050405020304" pitchFamily="18" charset="0"/>
                <a:cs typeface="Times New Roman" panose="02020603050405020304" pitchFamily="18" charset="0"/>
              </a:rPr>
              <a:t>Hosted all endpoints on IP address instead of localhost which was production-ready environment and Researched security measures with Fast API</a:t>
            </a:r>
          </a:p>
        </p:txBody>
      </p:sp>
      <p:grpSp>
        <p:nvGrpSpPr>
          <p:cNvPr id="3" name="Google Shape;5653;p38">
            <a:extLst>
              <a:ext uri="{FF2B5EF4-FFF2-40B4-BE49-F238E27FC236}">
                <a16:creationId xmlns:a16="http://schemas.microsoft.com/office/drawing/2014/main" id="{96ED37BC-B9A2-C3A6-EA48-C5695DD9E888}"/>
              </a:ext>
            </a:extLst>
          </p:cNvPr>
          <p:cNvGrpSpPr/>
          <p:nvPr/>
        </p:nvGrpSpPr>
        <p:grpSpPr>
          <a:xfrm>
            <a:off x="10557353" y="1640846"/>
            <a:ext cx="578991" cy="519140"/>
            <a:chOff x="1492675" y="4992125"/>
            <a:chExt cx="481825" cy="481825"/>
          </a:xfrm>
        </p:grpSpPr>
        <p:sp>
          <p:nvSpPr>
            <p:cNvPr id="4" name="Google Shape;5654;p38">
              <a:extLst>
                <a:ext uri="{FF2B5EF4-FFF2-40B4-BE49-F238E27FC236}">
                  <a16:creationId xmlns:a16="http://schemas.microsoft.com/office/drawing/2014/main" id="{0A0CE489-868B-9150-596B-6B6377BCD3A1}"/>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5" name="Google Shape;5655;p38">
              <a:extLst>
                <a:ext uri="{FF2B5EF4-FFF2-40B4-BE49-F238E27FC236}">
                  <a16:creationId xmlns:a16="http://schemas.microsoft.com/office/drawing/2014/main" id="{A7843E85-A9A1-5CA0-80F3-A69649DFE005}"/>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sp>
        <p:nvSpPr>
          <p:cNvPr id="11" name="TextBox 10">
            <a:extLst>
              <a:ext uri="{FF2B5EF4-FFF2-40B4-BE49-F238E27FC236}">
                <a16:creationId xmlns:a16="http://schemas.microsoft.com/office/drawing/2014/main" id="{989417A7-9C64-630B-14A7-1ED5592486E2}"/>
              </a:ext>
            </a:extLst>
          </p:cNvPr>
          <p:cNvSpPr txBox="1"/>
          <p:nvPr/>
        </p:nvSpPr>
        <p:spPr>
          <a:xfrm>
            <a:off x="2945497" y="1521775"/>
            <a:ext cx="7362614" cy="707886"/>
          </a:xfrm>
          <a:prstGeom prst="rect">
            <a:avLst/>
          </a:prstGeom>
          <a:noFill/>
        </p:spPr>
        <p:txBody>
          <a:bodyPr wrap="square" rtlCol="0">
            <a:spAutoFit/>
          </a:bodyPr>
          <a:lstStyle/>
          <a:p>
            <a:pPr algn="r"/>
            <a:r>
              <a:rPr lang="en-US" sz="2000" dirty="0">
                <a:solidFill>
                  <a:schemeClr val="tx1">
                    <a:lumMod val="10000"/>
                  </a:schemeClr>
                </a:solidFill>
                <a:latin typeface="Times New Roman" panose="02020603050405020304" pitchFamily="18" charset="0"/>
                <a:cs typeface="Times New Roman" panose="02020603050405020304" pitchFamily="18" charset="0"/>
                <a:sym typeface="Arvo"/>
              </a:rPr>
              <a:t>Enhance and test to service asynchronous calls from multiple clients at the same time and ensure that asynchronous calls are not blocked</a:t>
            </a:r>
            <a:endParaRPr lang="en-US" sz="2000" dirty="0">
              <a:solidFill>
                <a:schemeClr val="tx1">
                  <a:lumMod val="10000"/>
                </a:schemeClr>
              </a:solidFill>
              <a:latin typeface="Times New Roman" panose="02020603050405020304" pitchFamily="18" charset="0"/>
              <a:cs typeface="Times New Roman" panose="02020603050405020304" pitchFamily="18" charset="0"/>
            </a:endParaRPr>
          </a:p>
        </p:txBody>
      </p:sp>
      <p:grpSp>
        <p:nvGrpSpPr>
          <p:cNvPr id="12" name="Google Shape;5653;p38">
            <a:extLst>
              <a:ext uri="{FF2B5EF4-FFF2-40B4-BE49-F238E27FC236}">
                <a16:creationId xmlns:a16="http://schemas.microsoft.com/office/drawing/2014/main" id="{83FAE36F-B445-D0BB-FE44-38151DF3122F}"/>
              </a:ext>
            </a:extLst>
          </p:cNvPr>
          <p:cNvGrpSpPr/>
          <p:nvPr/>
        </p:nvGrpSpPr>
        <p:grpSpPr>
          <a:xfrm>
            <a:off x="1114428" y="4364727"/>
            <a:ext cx="578991" cy="519140"/>
            <a:chOff x="1492675" y="4992125"/>
            <a:chExt cx="481825" cy="481825"/>
          </a:xfrm>
        </p:grpSpPr>
        <p:sp>
          <p:nvSpPr>
            <p:cNvPr id="13" name="Google Shape;5654;p38">
              <a:extLst>
                <a:ext uri="{FF2B5EF4-FFF2-40B4-BE49-F238E27FC236}">
                  <a16:creationId xmlns:a16="http://schemas.microsoft.com/office/drawing/2014/main" id="{EB082B5E-106B-CE5F-D078-6B7B5BA3532B}"/>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dirty="0">
                <a:solidFill>
                  <a:srgbClr val="435D74"/>
                </a:solidFill>
              </a:endParaRPr>
            </a:p>
          </p:txBody>
        </p:sp>
        <p:sp>
          <p:nvSpPr>
            <p:cNvPr id="14" name="Google Shape;5655;p38">
              <a:extLst>
                <a:ext uri="{FF2B5EF4-FFF2-40B4-BE49-F238E27FC236}">
                  <a16:creationId xmlns:a16="http://schemas.microsoft.com/office/drawing/2014/main" id="{6C758005-5763-C129-FC61-54D0AE701DF6}"/>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000">
                <a:solidFill>
                  <a:srgbClr val="435D74"/>
                </a:solidFill>
              </a:endParaRPr>
            </a:p>
          </p:txBody>
        </p:sp>
      </p:grpSp>
      <p:sp>
        <p:nvSpPr>
          <p:cNvPr id="15" name="TextBox 14">
            <a:extLst>
              <a:ext uri="{FF2B5EF4-FFF2-40B4-BE49-F238E27FC236}">
                <a16:creationId xmlns:a16="http://schemas.microsoft.com/office/drawing/2014/main" id="{EB419191-F225-10D7-16A8-9855394C2299}"/>
              </a:ext>
            </a:extLst>
          </p:cNvPr>
          <p:cNvSpPr txBox="1"/>
          <p:nvPr/>
        </p:nvSpPr>
        <p:spPr>
          <a:xfrm>
            <a:off x="1888842" y="4438675"/>
            <a:ext cx="7362613" cy="400110"/>
          </a:xfrm>
          <a:prstGeom prst="rect">
            <a:avLst/>
          </a:prstGeom>
          <a:noFill/>
        </p:spPr>
        <p:txBody>
          <a:bodyPr wrap="square" rtlCol="0">
            <a:spAutoFit/>
          </a:bodyPr>
          <a:lstStyle/>
          <a:p>
            <a:r>
              <a:rPr lang="en-US" sz="2000" dirty="0">
                <a:solidFill>
                  <a:schemeClr val="tx1">
                    <a:lumMod val="10000"/>
                  </a:schemeClr>
                </a:solidFill>
                <a:latin typeface="Times New Roman" panose="02020603050405020304" pitchFamily="18" charset="0"/>
                <a:cs typeface="Times New Roman" panose="02020603050405020304" pitchFamily="18" charset="0"/>
                <a:sym typeface="Arvo"/>
              </a:rPr>
              <a:t>Tested All endpoints in </a:t>
            </a:r>
            <a:r>
              <a:rPr lang="en-US" sz="2000" dirty="0" err="1">
                <a:solidFill>
                  <a:schemeClr val="tx1">
                    <a:lumMod val="10000"/>
                  </a:schemeClr>
                </a:solidFill>
                <a:latin typeface="Times New Roman" panose="02020603050405020304" pitchFamily="18" charset="0"/>
                <a:cs typeface="Times New Roman" panose="02020603050405020304" pitchFamily="18" charset="0"/>
                <a:sym typeface="Arvo"/>
              </a:rPr>
              <a:t>Pytest</a:t>
            </a:r>
            <a:r>
              <a:rPr lang="en-US" sz="2000" dirty="0">
                <a:solidFill>
                  <a:schemeClr val="tx1">
                    <a:lumMod val="10000"/>
                  </a:schemeClr>
                </a:solidFill>
                <a:latin typeface="Times New Roman" panose="02020603050405020304" pitchFamily="18" charset="0"/>
                <a:cs typeface="Times New Roman" panose="02020603050405020304" pitchFamily="18" charset="0"/>
                <a:sym typeface="Arvo"/>
              </a:rPr>
              <a:t>: Testing environment.</a:t>
            </a:r>
          </a:p>
        </p:txBody>
      </p:sp>
    </p:spTree>
    <p:extLst>
      <p:ext uri="{BB962C8B-B14F-4D97-AF65-F5344CB8AC3E}">
        <p14:creationId xmlns:p14="http://schemas.microsoft.com/office/powerpoint/2010/main" val="3645532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5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2" presetClass="entr" presetSubtype="0" fill="hold" nodeType="afterEffect">
                                  <p:stCondLst>
                                    <p:cond delay="75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1000" fill="hold"/>
                                        <p:tgtEl>
                                          <p:spTgt spid="5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75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1000"/>
                                        <p:tgtEl>
                                          <p:spTgt spid="63"/>
                                        </p:tgtEl>
                                      </p:cBhvr>
                                    </p:animEffect>
                                    <p:anim calcmode="lin" valueType="num">
                                      <p:cBhvr>
                                        <p:cTn id="30" dur="1000" fill="hold"/>
                                        <p:tgtEl>
                                          <p:spTgt spid="63"/>
                                        </p:tgtEl>
                                        <p:attrNameLst>
                                          <p:attrName>ppt_x</p:attrName>
                                        </p:attrNameLst>
                                      </p:cBhvr>
                                      <p:tavLst>
                                        <p:tav tm="0">
                                          <p:val>
                                            <p:strVal val="#ppt_x"/>
                                          </p:val>
                                        </p:tav>
                                        <p:tav tm="100000">
                                          <p:val>
                                            <p:strVal val="#ppt_x"/>
                                          </p:val>
                                        </p:tav>
                                      </p:tavLst>
                                    </p:anim>
                                    <p:anim calcmode="lin" valueType="num">
                                      <p:cBhvr>
                                        <p:cTn id="31" dur="1000" fill="hold"/>
                                        <p:tgtEl>
                                          <p:spTgt spid="63"/>
                                        </p:tgtEl>
                                        <p:attrNameLst>
                                          <p:attrName>ppt_y</p:attrName>
                                        </p:attrNameLst>
                                      </p:cBhvr>
                                      <p:tavLst>
                                        <p:tav tm="0">
                                          <p:val>
                                            <p:strVal val="#ppt_y+.1"/>
                                          </p:val>
                                        </p:tav>
                                        <p:tav tm="100000">
                                          <p:val>
                                            <p:strVal val="#ppt_y"/>
                                          </p:val>
                                        </p:tav>
                                      </p:tavLst>
                                    </p:anim>
                                  </p:childTnLst>
                                </p:cTn>
                              </p:par>
                            </p:childTnLst>
                          </p:cTn>
                        </p:par>
                        <p:par>
                          <p:cTn id="32" fill="hold">
                            <p:stCondLst>
                              <p:cond delay="5250"/>
                            </p:stCondLst>
                            <p:childTnLst>
                              <p:par>
                                <p:cTn id="33" presetID="42" presetClass="entr" presetSubtype="0" fill="hold" nodeType="afterEffect">
                                  <p:stCondLst>
                                    <p:cond delay="75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1000"/>
                                        <p:tgtEl>
                                          <p:spTgt spid="66"/>
                                        </p:tgtEl>
                                      </p:cBhvr>
                                    </p:animEffect>
                                    <p:anim calcmode="lin" valueType="num">
                                      <p:cBhvr>
                                        <p:cTn id="36" dur="1000" fill="hold"/>
                                        <p:tgtEl>
                                          <p:spTgt spid="66"/>
                                        </p:tgtEl>
                                        <p:attrNameLst>
                                          <p:attrName>ppt_x</p:attrName>
                                        </p:attrNameLst>
                                      </p:cBhvr>
                                      <p:tavLst>
                                        <p:tav tm="0">
                                          <p:val>
                                            <p:strVal val="#ppt_x"/>
                                          </p:val>
                                        </p:tav>
                                        <p:tav tm="100000">
                                          <p:val>
                                            <p:strVal val="#ppt_x"/>
                                          </p:val>
                                        </p:tav>
                                      </p:tavLst>
                                    </p:anim>
                                    <p:anim calcmode="lin" valueType="num">
                                      <p:cBhvr>
                                        <p:cTn id="37" dur="1000" fill="hold"/>
                                        <p:tgtEl>
                                          <p:spTgt spid="66"/>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nodeType="afterEffect">
                                  <p:stCondLst>
                                    <p:cond delay="75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75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1">
                                            <p:txEl>
                                              <p:pRg st="0" end="0"/>
                                            </p:txEl>
                                          </p:spTgt>
                                        </p:tgtEl>
                                        <p:attrNameLst>
                                          <p:attrName>style.visibility</p:attrName>
                                        </p:attrNameLst>
                                      </p:cBhvr>
                                      <p:to>
                                        <p:strVal val="visible"/>
                                      </p:to>
                                    </p:set>
                                    <p:anim calcmode="lin" valueType="num">
                                      <p:cBhvr additive="base">
                                        <p:cTn id="5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6">
                                            <p:txEl>
                                              <p:pRg st="0" end="0"/>
                                            </p:txEl>
                                          </p:spTgt>
                                        </p:tgtEl>
                                        <p:attrNameLst>
                                          <p:attrName>style.visibility</p:attrName>
                                        </p:attrNameLst>
                                      </p:cBhvr>
                                      <p:to>
                                        <p:strVal val="visible"/>
                                      </p:to>
                                    </p:set>
                                    <p:anim calcmode="lin" valueType="num">
                                      <p:cBhvr additive="base">
                                        <p:cTn id="59"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8">
                                            <p:txEl>
                                              <p:pRg st="0" end="0"/>
                                            </p:txEl>
                                          </p:spTgt>
                                        </p:tgtEl>
                                        <p:attrNameLst>
                                          <p:attrName>style.visibility</p:attrName>
                                        </p:attrNameLst>
                                      </p:cBhvr>
                                      <p:to>
                                        <p:strVal val="visible"/>
                                      </p:to>
                                    </p:set>
                                    <p:anim calcmode="lin" valueType="num">
                                      <p:cBhvr additive="base">
                                        <p:cTn id="6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500"/>
                            </p:stCondLst>
                            <p:childTnLst>
                              <p:par>
                                <p:cTn id="68" presetID="42" presetClass="entr" presetSubtype="0" fill="hold" nodeType="afterEffect">
                                  <p:stCondLst>
                                    <p:cond delay="75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anim calcmode="lin" valueType="num">
                                      <p:cBhvr>
                                        <p:cTn id="71" dur="1000" fill="hold"/>
                                        <p:tgtEl>
                                          <p:spTgt spid="12"/>
                                        </p:tgtEl>
                                        <p:attrNameLst>
                                          <p:attrName>ppt_x</p:attrName>
                                        </p:attrNameLst>
                                      </p:cBhvr>
                                      <p:tavLst>
                                        <p:tav tm="0">
                                          <p:val>
                                            <p:strVal val="#ppt_x"/>
                                          </p:val>
                                        </p:tav>
                                        <p:tav tm="100000">
                                          <p:val>
                                            <p:strVal val="#ppt_x"/>
                                          </p:val>
                                        </p:tav>
                                      </p:tavLst>
                                    </p:anim>
                                    <p:anim calcmode="lin" valueType="num">
                                      <p:cBhvr>
                                        <p:cTn id="72" dur="1000" fill="hold"/>
                                        <p:tgtEl>
                                          <p:spTgt spid="1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75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5">
                                            <p:txEl>
                                              <p:pRg st="0" end="0"/>
                                            </p:txEl>
                                          </p:spTgt>
                                        </p:tgtEl>
                                        <p:attrNameLst>
                                          <p:attrName>style.visibility</p:attrName>
                                        </p:attrNameLst>
                                      </p:cBhvr>
                                      <p:to>
                                        <p:strVal val="visible"/>
                                      </p:to>
                                    </p:set>
                                    <p:anim calcmode="lin" valueType="num">
                                      <p:cBhvr additive="base">
                                        <p:cTn id="8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10">
                                            <p:txEl>
                                              <p:pRg st="0" end="0"/>
                                            </p:txEl>
                                          </p:spTgt>
                                        </p:tgtEl>
                                        <p:attrNameLst>
                                          <p:attrName>style.visibility</p:attrName>
                                        </p:attrNameLst>
                                      </p:cBhvr>
                                      <p:to>
                                        <p:strVal val="visible"/>
                                      </p:to>
                                    </p:set>
                                    <p:anim calcmode="lin" valueType="num">
                                      <p:cBhvr additive="base">
                                        <p:cTn id="8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6" grpId="0"/>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40E8C04-B063-D5A2-19D5-65BA9CEC96E4}"/>
              </a:ext>
            </a:extLst>
          </p:cNvPr>
          <p:cNvSpPr>
            <a:spLocks noGrp="1"/>
          </p:cNvSpPr>
          <p:nvPr>
            <p:ph type="title"/>
          </p:nvPr>
        </p:nvSpPr>
        <p:spPr>
          <a:xfrm>
            <a:off x="838200" y="-207085"/>
            <a:ext cx="10515600" cy="1325563"/>
          </a:xfrm>
        </p:spPr>
        <p:txBody>
          <a:bodyPr/>
          <a:lstStyle/>
          <a:p>
            <a:r>
              <a:rPr lang="en-US" sz="2400" b="1" dirty="0">
                <a:latin typeface="Times New Roman" panose="02020603050405020304" pitchFamily="18" charset="0"/>
                <a:cs typeface="Times New Roman" panose="02020603050405020304" pitchFamily="18" charset="0"/>
                <a:sym typeface="Barlow Condensed"/>
              </a:rPr>
              <a:t>TABLE STRUCTURE &amp; STORED PROCEDURE</a:t>
            </a:r>
            <a:endParaRPr lang="en-US" sz="2400" b="1"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FA76DB25-EB17-4262-D8C1-B113275B0BE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pic>
        <p:nvPicPr>
          <p:cNvPr id="12" name="Picture 11" descr="Graphical user interface, application&#10;&#10;Description automatically generated">
            <a:extLst>
              <a:ext uri="{FF2B5EF4-FFF2-40B4-BE49-F238E27FC236}">
                <a16:creationId xmlns:a16="http://schemas.microsoft.com/office/drawing/2014/main" id="{50FA74FD-9F13-D080-2C5E-68F62A00BC93}"/>
              </a:ext>
            </a:extLst>
          </p:cNvPr>
          <p:cNvPicPr>
            <a:picLocks noChangeAspect="1"/>
          </p:cNvPicPr>
          <p:nvPr/>
        </p:nvPicPr>
        <p:blipFill>
          <a:blip r:embed="rId2"/>
          <a:stretch>
            <a:fillRect/>
          </a:stretch>
        </p:blipFill>
        <p:spPr>
          <a:xfrm>
            <a:off x="2839504" y="1118478"/>
            <a:ext cx="3985353" cy="12660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Table Placeholder 12" descr="Graphical user interface, text, application, email&#10;&#10;Description automatically generated">
            <a:extLst>
              <a:ext uri="{FF2B5EF4-FFF2-40B4-BE49-F238E27FC236}">
                <a16:creationId xmlns:a16="http://schemas.microsoft.com/office/drawing/2014/main" id="{4FD82757-88E5-6EB5-9239-5D5A0725605C}"/>
              </a:ext>
            </a:extLst>
          </p:cNvPr>
          <p:cNvPicPr>
            <a:picLocks noGrp="1" noChangeAspect="1"/>
          </p:cNvPicPr>
          <p:nvPr>
            <p:ph type="tbl" sz="quarter" idx="14"/>
          </p:nvPr>
        </p:nvPicPr>
        <p:blipFill>
          <a:blip r:embed="rId3"/>
          <a:stretch>
            <a:fillRect/>
          </a:stretch>
        </p:blipFill>
        <p:spPr>
          <a:xfrm>
            <a:off x="279401" y="2754746"/>
            <a:ext cx="5667310" cy="3601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10FEABF0-DA54-0207-E7A0-9EAC36241D49}"/>
              </a:ext>
            </a:extLst>
          </p:cNvPr>
          <p:cNvSpPr txBox="1"/>
          <p:nvPr/>
        </p:nvSpPr>
        <p:spPr>
          <a:xfrm>
            <a:off x="6245290" y="5529394"/>
            <a:ext cx="5837948" cy="830997"/>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lumMod val="10000"/>
                  </a:schemeClr>
                </a:solidFill>
                <a:latin typeface="Times New Roman" panose="02020603050405020304" pitchFamily="18" charset="0"/>
                <a:cs typeface="Times New Roman" panose="02020603050405020304" pitchFamily="18" charset="0"/>
              </a:rPr>
              <a:t>Created Stored Procedure named “</a:t>
            </a:r>
            <a:r>
              <a:rPr lang="en-US" sz="1600" dirty="0" err="1">
                <a:solidFill>
                  <a:schemeClr val="tx1">
                    <a:lumMod val="10000"/>
                  </a:schemeClr>
                </a:solidFill>
                <a:latin typeface="Times New Roman" panose="02020603050405020304" pitchFamily="18" charset="0"/>
                <a:cs typeface="Times New Roman" panose="02020603050405020304" pitchFamily="18" charset="0"/>
              </a:rPr>
              <a:t>insert_table</a:t>
            </a:r>
            <a:r>
              <a:rPr lang="en-US" sz="1600" dirty="0">
                <a:solidFill>
                  <a:schemeClr val="tx1">
                    <a:lumMod val="10000"/>
                  </a:schemeClr>
                </a:solidFill>
                <a:latin typeface="Times New Roman" panose="02020603050405020304" pitchFamily="18" charset="0"/>
                <a:cs typeface="Times New Roman" panose="02020603050405020304" pitchFamily="18" charset="0"/>
              </a:rPr>
              <a:t>” where we used the loop to insert the label and current timestamp of the particular row being inserted </a:t>
            </a:r>
          </a:p>
        </p:txBody>
      </p:sp>
      <p:pic>
        <p:nvPicPr>
          <p:cNvPr id="20" name="Picture 19">
            <a:extLst>
              <a:ext uri="{FF2B5EF4-FFF2-40B4-BE49-F238E27FC236}">
                <a16:creationId xmlns:a16="http://schemas.microsoft.com/office/drawing/2014/main" id="{3FD259B1-8621-46F0-E127-A3E20FB62DBB}"/>
              </a:ext>
            </a:extLst>
          </p:cNvPr>
          <p:cNvPicPr>
            <a:picLocks noChangeAspect="1"/>
          </p:cNvPicPr>
          <p:nvPr/>
        </p:nvPicPr>
        <p:blipFill>
          <a:blip r:embed="rId4"/>
          <a:stretch>
            <a:fillRect/>
          </a:stretch>
        </p:blipFill>
        <p:spPr>
          <a:xfrm>
            <a:off x="7126197" y="1032933"/>
            <a:ext cx="3617306" cy="3818467"/>
          </a:xfrm>
          <a:prstGeom prst="rect">
            <a:avLst/>
          </a:prstGeom>
          <a:ln w="38100">
            <a:solidFill>
              <a:schemeClr val="tx1"/>
            </a:solidFill>
          </a:ln>
        </p:spPr>
      </p:pic>
    </p:spTree>
    <p:extLst>
      <p:ext uri="{BB962C8B-B14F-4D97-AF65-F5344CB8AC3E}">
        <p14:creationId xmlns:p14="http://schemas.microsoft.com/office/powerpoint/2010/main" val="2136253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CC08-FC49-F96D-A5F4-9D78D20EC2DC}"/>
              </a:ext>
            </a:extLst>
          </p:cNvPr>
          <p:cNvSpPr>
            <a:spLocks noGrp="1"/>
          </p:cNvSpPr>
          <p:nvPr>
            <p:ph type="title"/>
          </p:nvPr>
        </p:nvSpPr>
        <p:spPr>
          <a:xfrm>
            <a:off x="838200" y="365126"/>
            <a:ext cx="10515600" cy="540808"/>
          </a:xfrm>
        </p:spPr>
        <p:txBody>
          <a:bodyPr>
            <a:normAutofit/>
          </a:bodyPr>
          <a:lstStyle/>
          <a:p>
            <a:r>
              <a:rPr lang="en-CA" sz="2400" b="1" dirty="0">
                <a:latin typeface="Times New Roman" panose="02020603050405020304" pitchFamily="18" charset="0"/>
                <a:cs typeface="Times New Roman" panose="02020603050405020304" pitchFamily="18" charset="0"/>
              </a:rPr>
              <a:t>Fast API </a:t>
            </a:r>
          </a:p>
        </p:txBody>
      </p:sp>
      <p:sp>
        <p:nvSpPr>
          <p:cNvPr id="4" name="Date Placeholder 3">
            <a:extLst>
              <a:ext uri="{FF2B5EF4-FFF2-40B4-BE49-F238E27FC236}">
                <a16:creationId xmlns:a16="http://schemas.microsoft.com/office/drawing/2014/main" id="{0E3436BE-5465-4292-F6D8-4BCC1C1E7F6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3BDFE74-8929-D012-955C-2D32E79E371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C7814B5-BC98-C85A-AA7E-0414F65DCAA3}"/>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7" name="Content Placeholder 7">
            <a:extLst>
              <a:ext uri="{FF2B5EF4-FFF2-40B4-BE49-F238E27FC236}">
                <a16:creationId xmlns:a16="http://schemas.microsoft.com/office/drawing/2014/main" id="{2EF7DA5A-F00C-1F3D-DFCD-F1C8FEF59DDF}"/>
              </a:ext>
            </a:extLst>
          </p:cNvPr>
          <p:cNvSpPr txBox="1">
            <a:spLocks/>
          </p:cNvSpPr>
          <p:nvPr/>
        </p:nvSpPr>
        <p:spPr>
          <a:xfrm>
            <a:off x="1236133" y="1606551"/>
            <a:ext cx="4555067" cy="47497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i="0" dirty="0">
                <a:solidFill>
                  <a:srgbClr val="374151"/>
                </a:solidFill>
                <a:effectLst/>
                <a:latin typeface="Söhne"/>
              </a:rPr>
              <a:t>Fast API is a modern, fast, web framework for building APIs with Python 3.7+ based on standard Python type hints. It is designed to be fast, easy to use, and highly performant. </a:t>
            </a:r>
          </a:p>
          <a:p>
            <a:r>
              <a:rPr lang="en-US" sz="1400" b="0" i="0" dirty="0">
                <a:solidFill>
                  <a:srgbClr val="374151"/>
                </a:solidFill>
                <a:effectLst/>
                <a:latin typeface="Söhne"/>
              </a:rPr>
              <a:t>We use Fast API as it is known for its speed and asynchronous capabilities, which allows it to handle a large volume of requests and provide real-time responses. Additionally, it supports features like automatic data validation, automatic API documentation, and an intuitive user interface, which make it a powerful tool for building efficient and scalable APIs.</a:t>
            </a:r>
            <a:endParaRPr lang="en-US" sz="1400" dirty="0">
              <a:solidFill>
                <a:srgbClr val="374151"/>
              </a:solidFill>
              <a:latin typeface="Söhne"/>
              <a:cs typeface="Times New Roman" panose="02020603050405020304" pitchFamily="18" charset="0"/>
            </a:endParaRPr>
          </a:p>
          <a:p>
            <a:r>
              <a:rPr lang="en-US" sz="1400" b="0" i="0" dirty="0">
                <a:solidFill>
                  <a:srgbClr val="374151"/>
                </a:solidFill>
                <a:effectLst/>
                <a:latin typeface="Söhne"/>
              </a:rPr>
              <a:t>One of the key advantages of </a:t>
            </a:r>
            <a:r>
              <a:rPr lang="en-US" sz="1400" b="0" i="0" dirty="0" err="1">
                <a:solidFill>
                  <a:srgbClr val="374151"/>
                </a:solidFill>
                <a:effectLst/>
                <a:latin typeface="Söhne"/>
              </a:rPr>
              <a:t>FastAPI</a:t>
            </a:r>
            <a:r>
              <a:rPr lang="en-US" sz="1400" b="0" i="0" dirty="0">
                <a:solidFill>
                  <a:srgbClr val="374151"/>
                </a:solidFill>
                <a:effectLst/>
                <a:latin typeface="Söhne"/>
              </a:rPr>
              <a:t> is its ability to handle asynchronous requests, which can greatly improve the performance and scalability of an API. It also provides out-of-the-box support for a range of data formats, including JSON and CSV.</a:t>
            </a:r>
            <a:endParaRPr lang="en-US"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8F15BE7-1768-1FC4-FA0E-4F44BA9A3844}"/>
              </a:ext>
            </a:extLst>
          </p:cNvPr>
          <p:cNvPicPr>
            <a:picLocks noChangeAspect="1"/>
          </p:cNvPicPr>
          <p:nvPr/>
        </p:nvPicPr>
        <p:blipFill>
          <a:blip r:embed="rId2"/>
          <a:stretch>
            <a:fillRect/>
          </a:stretch>
        </p:blipFill>
        <p:spPr>
          <a:xfrm>
            <a:off x="5960533" y="1375635"/>
            <a:ext cx="6095999" cy="4059965"/>
          </a:xfrm>
          <a:prstGeom prst="rect">
            <a:avLst/>
          </a:prstGeom>
        </p:spPr>
      </p:pic>
    </p:spTree>
    <p:extLst>
      <p:ext uri="{BB962C8B-B14F-4D97-AF65-F5344CB8AC3E}">
        <p14:creationId xmlns:p14="http://schemas.microsoft.com/office/powerpoint/2010/main" val="32058668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{7FDB09F9-B4BC-4431-918F-118A07D2890D}tf67328976_win32</Template>
  <TotalTime>801</TotalTime>
  <Words>2151</Words>
  <Application>Microsoft Office PowerPoint</Application>
  <PresentationFormat>Widescreen</PresentationFormat>
  <Paragraphs>193</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Arial Unicode MS</vt:lpstr>
      <vt:lpstr>Calibri</vt:lpstr>
      <vt:lpstr>Open Sans</vt:lpstr>
      <vt:lpstr>Roboto</vt:lpstr>
      <vt:lpstr>Söhne</vt:lpstr>
      <vt:lpstr>Symbol</vt:lpstr>
      <vt:lpstr>Tenorite</vt:lpstr>
      <vt:lpstr>Times New Roman</vt:lpstr>
      <vt:lpstr>Office Theme</vt:lpstr>
      <vt:lpstr>PowerPoint Presentation</vt:lpstr>
      <vt:lpstr>TABLE OF CONTENTS</vt:lpstr>
      <vt:lpstr>INTRODUCTION</vt:lpstr>
      <vt:lpstr>INTRODUCTION </vt:lpstr>
      <vt:lpstr>MEET OUR TEAM</vt:lpstr>
      <vt:lpstr>PROJECT SCOPE FLOW</vt:lpstr>
      <vt:lpstr>PROJECT SCOPE FLOW</vt:lpstr>
      <vt:lpstr>TABLE STRUCTURE &amp; STORED PROCEDURE</vt:lpstr>
      <vt:lpstr>Fast API </vt:lpstr>
      <vt:lpstr>CRUD: FAST API</vt:lpstr>
      <vt:lpstr>FAST API: CRUD</vt:lpstr>
      <vt:lpstr>FAST API : ASYNCHRONOUS TESTING</vt:lpstr>
      <vt:lpstr>FAST API : ASYNCHRONOUS TESTING</vt:lpstr>
      <vt:lpstr>Oracle Native JSON Functionality</vt:lpstr>
      <vt:lpstr>JSON Data insertion functionality in oracle </vt:lpstr>
      <vt:lpstr>JSON Data insertion functionality in oracle </vt:lpstr>
      <vt:lpstr>JSON Data insertion functionality in oracle </vt:lpstr>
      <vt:lpstr>PYTHON JSON FUNCTIONALITY</vt:lpstr>
      <vt:lpstr>Json data insertion using fast api</vt:lpstr>
      <vt:lpstr>OUTPUT of Json data insertion using fast api</vt:lpstr>
      <vt:lpstr>PYTEST: TESTING ENVIRONMENT</vt:lpstr>
      <vt:lpstr>Pytest: testing environment </vt:lpstr>
      <vt:lpstr>Pytest :testing environment </vt:lpstr>
      <vt:lpstr>Research on api security measures</vt:lpstr>
      <vt:lpstr>Research on security measure</vt:lpstr>
      <vt:lpstr>Research on security measure</vt:lpstr>
      <vt:lpstr>conclusion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Raj Harshad Chauhan</dc:creator>
  <cp:lastModifiedBy>Mirulkumar Sandipbhai Patel</cp:lastModifiedBy>
  <cp:revision>73</cp:revision>
  <dcterms:created xsi:type="dcterms:W3CDTF">2023-04-17T12:54:50Z</dcterms:created>
  <dcterms:modified xsi:type="dcterms:W3CDTF">2023-04-18T23:44:36Z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